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E6"/>
    <a:srgbClr val="990033"/>
    <a:srgbClr val="CC9900"/>
    <a:srgbClr val="007434"/>
    <a:srgbClr val="A20000"/>
    <a:srgbClr val="9C4F30"/>
    <a:srgbClr val="86000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68" autoAdjust="0"/>
  </p:normalViewPr>
  <p:slideViewPr>
    <p:cSldViewPr>
      <p:cViewPr varScale="1">
        <p:scale>
          <a:sx n="70" d="100"/>
          <a:sy n="70" d="100"/>
        </p:scale>
        <p:origin x="-10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>
            <a:off x="0" y="0"/>
            <a:ext cx="9135908" cy="689742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reeform 6"/>
          <p:cNvSpPr>
            <a:spLocks/>
          </p:cNvSpPr>
          <p:nvPr userDrawn="1"/>
        </p:nvSpPr>
        <p:spPr bwMode="auto">
          <a:xfrm>
            <a:off x="1" y="0"/>
            <a:ext cx="9153800" cy="1000657"/>
          </a:xfrm>
          <a:custGeom>
            <a:avLst/>
            <a:gdLst>
              <a:gd name="T0" fmla="*/ 0 w 1103"/>
              <a:gd name="T1" fmla="*/ 0 h 138"/>
              <a:gd name="T2" fmla="*/ 1103 w 1103"/>
              <a:gd name="T3" fmla="*/ 0 h 138"/>
              <a:gd name="T4" fmla="*/ 1102 w 1103"/>
              <a:gd name="T5" fmla="*/ 21 h 138"/>
              <a:gd name="T6" fmla="*/ 0 w 1103"/>
              <a:gd name="T7" fmla="*/ 114 h 138"/>
              <a:gd name="T8" fmla="*/ 0 w 1103"/>
              <a:gd name="T9" fmla="*/ 0 h 138"/>
              <a:gd name="connsiteX0" fmla="*/ 0 w 10014"/>
              <a:gd name="connsiteY0" fmla="*/ 0 h 8855"/>
              <a:gd name="connsiteX1" fmla="*/ 10000 w 10014"/>
              <a:gd name="connsiteY1" fmla="*/ 0 h 8855"/>
              <a:gd name="connsiteX2" fmla="*/ 10014 w 10014"/>
              <a:gd name="connsiteY2" fmla="*/ 1522 h 8855"/>
              <a:gd name="connsiteX3" fmla="*/ 0 w 10014"/>
              <a:gd name="connsiteY3" fmla="*/ 8261 h 8855"/>
              <a:gd name="connsiteX4" fmla="*/ 0 w 10014"/>
              <a:gd name="connsiteY4" fmla="*/ 0 h 8855"/>
              <a:gd name="connsiteX0" fmla="*/ 0 w 9986"/>
              <a:gd name="connsiteY0" fmla="*/ 0 h 10000"/>
              <a:gd name="connsiteX1" fmla="*/ 9986 w 9986"/>
              <a:gd name="connsiteY1" fmla="*/ 0 h 10000"/>
              <a:gd name="connsiteX2" fmla="*/ 9986 w 9986"/>
              <a:gd name="connsiteY2" fmla="*/ 1719 h 10000"/>
              <a:gd name="connsiteX3" fmla="*/ 0 w 9986"/>
              <a:gd name="connsiteY3" fmla="*/ 9329 h 10000"/>
              <a:gd name="connsiteX4" fmla="*/ 0 w 9986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719 h 10000"/>
              <a:gd name="connsiteX3" fmla="*/ 0 w 10000"/>
              <a:gd name="connsiteY3" fmla="*/ 9329 h 10000"/>
              <a:gd name="connsiteX4" fmla="*/ 0 w 10000"/>
              <a:gd name="connsiteY4" fmla="*/ 0 h 10000"/>
              <a:gd name="connsiteX0" fmla="*/ 0 w 10009"/>
              <a:gd name="connsiteY0" fmla="*/ 0 h 9868"/>
              <a:gd name="connsiteX1" fmla="*/ 10000 w 10009"/>
              <a:gd name="connsiteY1" fmla="*/ 0 h 9868"/>
              <a:gd name="connsiteX2" fmla="*/ 10009 w 10009"/>
              <a:gd name="connsiteY2" fmla="*/ 512 h 9868"/>
              <a:gd name="connsiteX3" fmla="*/ 0 w 10009"/>
              <a:gd name="connsiteY3" fmla="*/ 9329 h 9868"/>
              <a:gd name="connsiteX4" fmla="*/ 0 w 10009"/>
              <a:gd name="connsiteY4" fmla="*/ 0 h 9868"/>
              <a:gd name="connsiteX0" fmla="*/ 0 w 10000"/>
              <a:gd name="connsiteY0" fmla="*/ 0 h 9876"/>
              <a:gd name="connsiteX1" fmla="*/ 9991 w 10000"/>
              <a:gd name="connsiteY1" fmla="*/ 0 h 9876"/>
              <a:gd name="connsiteX2" fmla="*/ 10000 w 10000"/>
              <a:gd name="connsiteY2" fmla="*/ 519 h 9876"/>
              <a:gd name="connsiteX3" fmla="*/ 0 w 10000"/>
              <a:gd name="connsiteY3" fmla="*/ 9454 h 9876"/>
              <a:gd name="connsiteX4" fmla="*/ 0 w 10000"/>
              <a:gd name="connsiteY4" fmla="*/ 0 h 9876"/>
              <a:gd name="connsiteX0" fmla="*/ 0 w 10000"/>
              <a:gd name="connsiteY0" fmla="*/ 0 h 9573"/>
              <a:gd name="connsiteX1" fmla="*/ 9991 w 10000"/>
              <a:gd name="connsiteY1" fmla="*/ 0 h 9573"/>
              <a:gd name="connsiteX2" fmla="*/ 10000 w 10000"/>
              <a:gd name="connsiteY2" fmla="*/ 526 h 9573"/>
              <a:gd name="connsiteX3" fmla="*/ 0 w 10000"/>
              <a:gd name="connsiteY3" fmla="*/ 9573 h 9573"/>
              <a:gd name="connsiteX4" fmla="*/ 0 w 10000"/>
              <a:gd name="connsiteY4" fmla="*/ 0 h 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573">
                <a:moveTo>
                  <a:pt x="0" y="0"/>
                </a:moveTo>
                <a:lnTo>
                  <a:pt x="9991" y="0"/>
                </a:lnTo>
                <a:cubicBezTo>
                  <a:pt x="9994" y="175"/>
                  <a:pt x="9997" y="351"/>
                  <a:pt x="10000" y="526"/>
                </a:cubicBezTo>
                <a:cubicBezTo>
                  <a:pt x="5913" y="6140"/>
                  <a:pt x="3462" y="9343"/>
                  <a:pt x="0" y="9573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589F">
                  <a:shade val="30000"/>
                  <a:satMod val="115000"/>
                </a:srgbClr>
              </a:gs>
              <a:gs pos="50000">
                <a:srgbClr val="00589F">
                  <a:shade val="67500"/>
                  <a:satMod val="115000"/>
                </a:srgbClr>
              </a:gs>
              <a:gs pos="100000">
                <a:srgbClr val="00589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auto">
          <a:xfrm>
            <a:off x="1" y="55728"/>
            <a:ext cx="9149706" cy="966013"/>
          </a:xfrm>
          <a:custGeom>
            <a:avLst/>
            <a:gdLst>
              <a:gd name="T0" fmla="*/ 1101 w 1101"/>
              <a:gd name="T1" fmla="*/ 0 h 122"/>
              <a:gd name="T2" fmla="*/ 0 w 1101"/>
              <a:gd name="T3" fmla="*/ 95 h 122"/>
              <a:gd name="T4" fmla="*/ 0 w 1101"/>
              <a:gd name="T5" fmla="*/ 98 h 122"/>
              <a:gd name="T6" fmla="*/ 1101 w 1101"/>
              <a:gd name="T7" fmla="*/ 4 h 122"/>
              <a:gd name="T8" fmla="*/ 1101 w 1101"/>
              <a:gd name="T9" fmla="*/ 0 h 122"/>
              <a:gd name="connsiteX0" fmla="*/ 10000 w 10000"/>
              <a:gd name="connsiteY0" fmla="*/ 0 h 9726"/>
              <a:gd name="connsiteX1" fmla="*/ 0 w 10000"/>
              <a:gd name="connsiteY1" fmla="*/ 8769 h 9726"/>
              <a:gd name="connsiteX2" fmla="*/ 0 w 10000"/>
              <a:gd name="connsiteY2" fmla="*/ 9015 h 9726"/>
              <a:gd name="connsiteX3" fmla="*/ 10000 w 10000"/>
              <a:gd name="connsiteY3" fmla="*/ 1310 h 9726"/>
              <a:gd name="connsiteX4" fmla="*/ 10000 w 10000"/>
              <a:gd name="connsiteY4" fmla="*/ 0 h 9726"/>
              <a:gd name="connsiteX0" fmla="*/ 10000 w 10009"/>
              <a:gd name="connsiteY0" fmla="*/ 0 h 9869"/>
              <a:gd name="connsiteX1" fmla="*/ 0 w 10009"/>
              <a:gd name="connsiteY1" fmla="*/ 9016 h 9869"/>
              <a:gd name="connsiteX2" fmla="*/ 0 w 10009"/>
              <a:gd name="connsiteY2" fmla="*/ 9269 h 9869"/>
              <a:gd name="connsiteX3" fmla="*/ 10009 w 10009"/>
              <a:gd name="connsiteY3" fmla="*/ 260 h 9869"/>
              <a:gd name="connsiteX4" fmla="*/ 10000 w 10009"/>
              <a:gd name="connsiteY4" fmla="*/ 0 h 9869"/>
              <a:gd name="connsiteX0" fmla="*/ 9991 w 10000"/>
              <a:gd name="connsiteY0" fmla="*/ 0 h 10000"/>
              <a:gd name="connsiteX1" fmla="*/ 5327 w 10000"/>
              <a:gd name="connsiteY1" fmla="*/ 5688 h 10000"/>
              <a:gd name="connsiteX2" fmla="*/ 0 w 10000"/>
              <a:gd name="connsiteY2" fmla="*/ 9136 h 10000"/>
              <a:gd name="connsiteX3" fmla="*/ 0 w 10000"/>
              <a:gd name="connsiteY3" fmla="*/ 9392 h 10000"/>
              <a:gd name="connsiteX4" fmla="*/ 10000 w 10000"/>
              <a:gd name="connsiteY4" fmla="*/ 263 h 10000"/>
              <a:gd name="connsiteX5" fmla="*/ 9991 w 10000"/>
              <a:gd name="connsiteY5" fmla="*/ 0 h 10000"/>
              <a:gd name="connsiteX0" fmla="*/ 9991 w 10000"/>
              <a:gd name="connsiteY0" fmla="*/ 0 h 10000"/>
              <a:gd name="connsiteX1" fmla="*/ 5327 w 10000"/>
              <a:gd name="connsiteY1" fmla="*/ 5688 h 10000"/>
              <a:gd name="connsiteX2" fmla="*/ 0 w 10000"/>
              <a:gd name="connsiteY2" fmla="*/ 9136 h 10000"/>
              <a:gd name="connsiteX3" fmla="*/ 0 w 10000"/>
              <a:gd name="connsiteY3" fmla="*/ 9392 h 10000"/>
              <a:gd name="connsiteX4" fmla="*/ 10000 w 10000"/>
              <a:gd name="connsiteY4" fmla="*/ 263 h 10000"/>
              <a:gd name="connsiteX5" fmla="*/ 9991 w 10000"/>
              <a:gd name="connsiteY5" fmla="*/ 0 h 10000"/>
              <a:gd name="connsiteX0" fmla="*/ 9991 w 10000"/>
              <a:gd name="connsiteY0" fmla="*/ 0 h 10000"/>
              <a:gd name="connsiteX1" fmla="*/ 5327 w 10000"/>
              <a:gd name="connsiteY1" fmla="*/ 6396 h 10000"/>
              <a:gd name="connsiteX2" fmla="*/ 0 w 10000"/>
              <a:gd name="connsiteY2" fmla="*/ 9136 h 10000"/>
              <a:gd name="connsiteX3" fmla="*/ 0 w 10000"/>
              <a:gd name="connsiteY3" fmla="*/ 9392 h 10000"/>
              <a:gd name="connsiteX4" fmla="*/ 10000 w 10000"/>
              <a:gd name="connsiteY4" fmla="*/ 263 h 10000"/>
              <a:gd name="connsiteX5" fmla="*/ 9991 w 10000"/>
              <a:gd name="connsiteY5" fmla="*/ 0 h 10000"/>
              <a:gd name="connsiteX0" fmla="*/ 9991 w 10000"/>
              <a:gd name="connsiteY0" fmla="*/ 0 h 10000"/>
              <a:gd name="connsiteX1" fmla="*/ 5256 w 10000"/>
              <a:gd name="connsiteY1" fmla="*/ 6081 h 10000"/>
              <a:gd name="connsiteX2" fmla="*/ 0 w 10000"/>
              <a:gd name="connsiteY2" fmla="*/ 9136 h 10000"/>
              <a:gd name="connsiteX3" fmla="*/ 0 w 10000"/>
              <a:gd name="connsiteY3" fmla="*/ 9392 h 10000"/>
              <a:gd name="connsiteX4" fmla="*/ 10000 w 10000"/>
              <a:gd name="connsiteY4" fmla="*/ 263 h 10000"/>
              <a:gd name="connsiteX5" fmla="*/ 9991 w 10000"/>
              <a:gd name="connsiteY5" fmla="*/ 0 h 10000"/>
              <a:gd name="connsiteX0" fmla="*/ 9991 w 10000"/>
              <a:gd name="connsiteY0" fmla="*/ 0 h 9392"/>
              <a:gd name="connsiteX1" fmla="*/ 5256 w 10000"/>
              <a:gd name="connsiteY1" fmla="*/ 6081 h 9392"/>
              <a:gd name="connsiteX2" fmla="*/ 0 w 10000"/>
              <a:gd name="connsiteY2" fmla="*/ 9136 h 9392"/>
              <a:gd name="connsiteX3" fmla="*/ 0 w 10000"/>
              <a:gd name="connsiteY3" fmla="*/ 9392 h 9392"/>
              <a:gd name="connsiteX4" fmla="*/ 5256 w 10000"/>
              <a:gd name="connsiteY4" fmla="*/ 6789 h 9392"/>
              <a:gd name="connsiteX5" fmla="*/ 10000 w 10000"/>
              <a:gd name="connsiteY5" fmla="*/ 263 h 9392"/>
              <a:gd name="connsiteX6" fmla="*/ 9991 w 10000"/>
              <a:gd name="connsiteY6" fmla="*/ 0 h 9392"/>
              <a:gd name="connsiteX0" fmla="*/ 9991 w 10000"/>
              <a:gd name="connsiteY0" fmla="*/ 0 h 10000"/>
              <a:gd name="connsiteX1" fmla="*/ 5256 w 10000"/>
              <a:gd name="connsiteY1" fmla="*/ 6475 h 10000"/>
              <a:gd name="connsiteX2" fmla="*/ 0 w 10000"/>
              <a:gd name="connsiteY2" fmla="*/ 9727 h 10000"/>
              <a:gd name="connsiteX3" fmla="*/ 0 w 10000"/>
              <a:gd name="connsiteY3" fmla="*/ 10000 h 10000"/>
              <a:gd name="connsiteX4" fmla="*/ 5256 w 10000"/>
              <a:gd name="connsiteY4" fmla="*/ 7563 h 10000"/>
              <a:gd name="connsiteX5" fmla="*/ 10000 w 10000"/>
              <a:gd name="connsiteY5" fmla="*/ 280 h 10000"/>
              <a:gd name="connsiteX6" fmla="*/ 9991 w 10000"/>
              <a:gd name="connsiteY6" fmla="*/ 0 h 10000"/>
              <a:gd name="connsiteX0" fmla="*/ 9991 w 10000"/>
              <a:gd name="connsiteY0" fmla="*/ 0 h 10000"/>
              <a:gd name="connsiteX1" fmla="*/ 5256 w 10000"/>
              <a:gd name="connsiteY1" fmla="*/ 6475 h 10000"/>
              <a:gd name="connsiteX2" fmla="*/ 0 w 10000"/>
              <a:gd name="connsiteY2" fmla="*/ 9727 h 10000"/>
              <a:gd name="connsiteX3" fmla="*/ 0 w 10000"/>
              <a:gd name="connsiteY3" fmla="*/ 10000 h 10000"/>
              <a:gd name="connsiteX4" fmla="*/ 5256 w 10000"/>
              <a:gd name="connsiteY4" fmla="*/ 7563 h 10000"/>
              <a:gd name="connsiteX5" fmla="*/ 10000 w 10000"/>
              <a:gd name="connsiteY5" fmla="*/ 280 h 10000"/>
              <a:gd name="connsiteX6" fmla="*/ 9991 w 10000"/>
              <a:gd name="connsiteY6" fmla="*/ 0 h 10000"/>
              <a:gd name="connsiteX0" fmla="*/ 9991 w 10000"/>
              <a:gd name="connsiteY0" fmla="*/ 0 h 10000"/>
              <a:gd name="connsiteX1" fmla="*/ 5256 w 10000"/>
              <a:gd name="connsiteY1" fmla="*/ 6475 h 10000"/>
              <a:gd name="connsiteX2" fmla="*/ 0 w 10000"/>
              <a:gd name="connsiteY2" fmla="*/ 9727 h 10000"/>
              <a:gd name="connsiteX3" fmla="*/ 0 w 10000"/>
              <a:gd name="connsiteY3" fmla="*/ 10000 h 10000"/>
              <a:gd name="connsiteX4" fmla="*/ 5256 w 10000"/>
              <a:gd name="connsiteY4" fmla="*/ 7563 h 10000"/>
              <a:gd name="connsiteX5" fmla="*/ 10000 w 10000"/>
              <a:gd name="connsiteY5" fmla="*/ 280 h 10000"/>
              <a:gd name="connsiteX6" fmla="*/ 9991 w 10000"/>
              <a:gd name="connsiteY6" fmla="*/ 0 h 10000"/>
              <a:gd name="connsiteX0" fmla="*/ 9991 w 10000"/>
              <a:gd name="connsiteY0" fmla="*/ 0 h 10000"/>
              <a:gd name="connsiteX1" fmla="*/ 5256 w 10000"/>
              <a:gd name="connsiteY1" fmla="*/ 7061 h 10000"/>
              <a:gd name="connsiteX2" fmla="*/ 0 w 10000"/>
              <a:gd name="connsiteY2" fmla="*/ 9727 h 10000"/>
              <a:gd name="connsiteX3" fmla="*/ 0 w 10000"/>
              <a:gd name="connsiteY3" fmla="*/ 10000 h 10000"/>
              <a:gd name="connsiteX4" fmla="*/ 5256 w 10000"/>
              <a:gd name="connsiteY4" fmla="*/ 7563 h 10000"/>
              <a:gd name="connsiteX5" fmla="*/ 10000 w 10000"/>
              <a:gd name="connsiteY5" fmla="*/ 280 h 10000"/>
              <a:gd name="connsiteX6" fmla="*/ 9991 w 10000"/>
              <a:gd name="connsiteY6" fmla="*/ 0 h 10000"/>
              <a:gd name="connsiteX0" fmla="*/ 9991 w 10000"/>
              <a:gd name="connsiteY0" fmla="*/ 0 h 10000"/>
              <a:gd name="connsiteX1" fmla="*/ 5247 w 10000"/>
              <a:gd name="connsiteY1" fmla="*/ 6558 h 10000"/>
              <a:gd name="connsiteX2" fmla="*/ 0 w 10000"/>
              <a:gd name="connsiteY2" fmla="*/ 9727 h 10000"/>
              <a:gd name="connsiteX3" fmla="*/ 0 w 10000"/>
              <a:gd name="connsiteY3" fmla="*/ 10000 h 10000"/>
              <a:gd name="connsiteX4" fmla="*/ 5256 w 10000"/>
              <a:gd name="connsiteY4" fmla="*/ 7563 h 10000"/>
              <a:gd name="connsiteX5" fmla="*/ 10000 w 10000"/>
              <a:gd name="connsiteY5" fmla="*/ 280 h 10000"/>
              <a:gd name="connsiteX6" fmla="*/ 9991 w 10000"/>
              <a:gd name="connsiteY6" fmla="*/ 0 h 10000"/>
              <a:gd name="connsiteX0" fmla="*/ 9991 w 10000"/>
              <a:gd name="connsiteY0" fmla="*/ 0 h 10000"/>
              <a:gd name="connsiteX1" fmla="*/ 5247 w 10000"/>
              <a:gd name="connsiteY1" fmla="*/ 6558 h 10000"/>
              <a:gd name="connsiteX2" fmla="*/ 0 w 10000"/>
              <a:gd name="connsiteY2" fmla="*/ 9727 h 10000"/>
              <a:gd name="connsiteX3" fmla="*/ 0 w 10000"/>
              <a:gd name="connsiteY3" fmla="*/ 10000 h 10000"/>
              <a:gd name="connsiteX4" fmla="*/ 5088 w 10000"/>
              <a:gd name="connsiteY4" fmla="*/ 7228 h 10000"/>
              <a:gd name="connsiteX5" fmla="*/ 10000 w 10000"/>
              <a:gd name="connsiteY5" fmla="*/ 280 h 10000"/>
              <a:gd name="connsiteX6" fmla="*/ 9991 w 10000"/>
              <a:gd name="connsiteY6" fmla="*/ 0 h 10000"/>
              <a:gd name="connsiteX0" fmla="*/ 9991 w 10000"/>
              <a:gd name="connsiteY0" fmla="*/ 0 h 10000"/>
              <a:gd name="connsiteX1" fmla="*/ 5247 w 10000"/>
              <a:gd name="connsiteY1" fmla="*/ 6558 h 10000"/>
              <a:gd name="connsiteX2" fmla="*/ 0 w 10000"/>
              <a:gd name="connsiteY2" fmla="*/ 9727 h 10000"/>
              <a:gd name="connsiteX3" fmla="*/ 0 w 10000"/>
              <a:gd name="connsiteY3" fmla="*/ 10000 h 10000"/>
              <a:gd name="connsiteX4" fmla="*/ 5088 w 10000"/>
              <a:gd name="connsiteY4" fmla="*/ 7228 h 10000"/>
              <a:gd name="connsiteX5" fmla="*/ 10000 w 10000"/>
              <a:gd name="connsiteY5" fmla="*/ 280 h 10000"/>
              <a:gd name="connsiteX6" fmla="*/ 9991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9991" y="0"/>
                </a:moveTo>
                <a:cubicBezTo>
                  <a:pt x="9321" y="1200"/>
                  <a:pt x="6938" y="4517"/>
                  <a:pt x="5247" y="6558"/>
                </a:cubicBezTo>
                <a:cubicBezTo>
                  <a:pt x="3485" y="8598"/>
                  <a:pt x="997" y="9308"/>
                  <a:pt x="0" y="9727"/>
                </a:cubicBezTo>
                <a:lnTo>
                  <a:pt x="0" y="10000"/>
                </a:lnTo>
                <a:cubicBezTo>
                  <a:pt x="881" y="9835"/>
                  <a:pt x="3421" y="8848"/>
                  <a:pt x="5088" y="7228"/>
                </a:cubicBezTo>
                <a:cubicBezTo>
                  <a:pt x="6790" y="5274"/>
                  <a:pt x="9215" y="1737"/>
                  <a:pt x="10000" y="280"/>
                </a:cubicBezTo>
                <a:cubicBezTo>
                  <a:pt x="9997" y="186"/>
                  <a:pt x="9994" y="94"/>
                  <a:pt x="99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>
            <a:off x="-9679" y="6081713"/>
            <a:ext cx="9163480" cy="1091703"/>
          </a:xfrm>
          <a:custGeom>
            <a:avLst/>
            <a:gdLst>
              <a:gd name="T0" fmla="*/ 1100 w 1100"/>
              <a:gd name="T1" fmla="*/ 41 h 116"/>
              <a:gd name="T2" fmla="*/ 1100 w 1100"/>
              <a:gd name="T3" fmla="*/ 88 h 116"/>
              <a:gd name="T4" fmla="*/ 0 w 1100"/>
              <a:gd name="T5" fmla="*/ 87 h 116"/>
              <a:gd name="T6" fmla="*/ 1 w 1100"/>
              <a:gd name="T7" fmla="*/ 0 h 116"/>
              <a:gd name="T8" fmla="*/ 1100 w 1100"/>
              <a:gd name="T9" fmla="*/ 41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0" h="116">
                <a:moveTo>
                  <a:pt x="1100" y="41"/>
                </a:moveTo>
                <a:lnTo>
                  <a:pt x="1100" y="88"/>
                </a:lnTo>
                <a:lnTo>
                  <a:pt x="0" y="87"/>
                </a:lnTo>
                <a:lnTo>
                  <a:pt x="1" y="0"/>
                </a:lnTo>
                <a:cubicBezTo>
                  <a:pt x="56" y="22"/>
                  <a:pt x="529" y="116"/>
                  <a:pt x="1100" y="41"/>
                </a:cubicBezTo>
                <a:close/>
              </a:path>
            </a:pathLst>
          </a:custGeom>
          <a:gradFill flip="none" rotWithShape="1">
            <a:gsLst>
              <a:gs pos="0">
                <a:srgbClr val="605D5C">
                  <a:shade val="30000"/>
                  <a:satMod val="115000"/>
                </a:srgbClr>
              </a:gs>
              <a:gs pos="50000">
                <a:srgbClr val="605D5C">
                  <a:shade val="67500"/>
                  <a:satMod val="115000"/>
                </a:srgbClr>
              </a:gs>
              <a:gs pos="100000">
                <a:srgbClr val="605D5C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Freeform 9"/>
          <p:cNvSpPr>
            <a:spLocks/>
          </p:cNvSpPr>
          <p:nvPr userDrawn="1"/>
        </p:nvSpPr>
        <p:spPr bwMode="auto">
          <a:xfrm>
            <a:off x="-9904" y="6077512"/>
            <a:ext cx="9155491" cy="675778"/>
          </a:xfrm>
          <a:custGeom>
            <a:avLst/>
            <a:gdLst>
              <a:gd name="T0" fmla="*/ 0 w 1100"/>
              <a:gd name="T1" fmla="*/ 0 h 89"/>
              <a:gd name="T2" fmla="*/ 1100 w 1100"/>
              <a:gd name="T3" fmla="*/ 40 h 89"/>
              <a:gd name="T4" fmla="*/ 1100 w 1100"/>
              <a:gd name="T5" fmla="*/ 44 h 89"/>
              <a:gd name="T6" fmla="*/ 0 w 1100"/>
              <a:gd name="T7" fmla="*/ 5 h 89"/>
              <a:gd name="T8" fmla="*/ 0 w 1100"/>
              <a:gd name="T9" fmla="*/ 0 h 89"/>
              <a:gd name="connsiteX0" fmla="*/ 0 w 10027"/>
              <a:gd name="connsiteY0" fmla="*/ 0 h 8426"/>
              <a:gd name="connsiteX1" fmla="*/ 10027 w 10027"/>
              <a:gd name="connsiteY1" fmla="*/ 4701 h 8426"/>
              <a:gd name="connsiteX2" fmla="*/ 10027 w 10027"/>
              <a:gd name="connsiteY2" fmla="*/ 5151 h 8426"/>
              <a:gd name="connsiteX3" fmla="*/ 27 w 10027"/>
              <a:gd name="connsiteY3" fmla="*/ 769 h 8426"/>
              <a:gd name="connsiteX4" fmla="*/ 0 w 10027"/>
              <a:gd name="connsiteY4" fmla="*/ 0 h 8426"/>
              <a:gd name="connsiteX0" fmla="*/ 17 w 10017"/>
              <a:gd name="connsiteY0" fmla="*/ 0 h 9953"/>
              <a:gd name="connsiteX1" fmla="*/ 10017 w 10017"/>
              <a:gd name="connsiteY1" fmla="*/ 5579 h 9953"/>
              <a:gd name="connsiteX2" fmla="*/ 10017 w 10017"/>
              <a:gd name="connsiteY2" fmla="*/ 6113 h 9953"/>
              <a:gd name="connsiteX3" fmla="*/ 0 w 10017"/>
              <a:gd name="connsiteY3" fmla="*/ 790 h 9953"/>
              <a:gd name="connsiteX4" fmla="*/ 17 w 10017"/>
              <a:gd name="connsiteY4" fmla="*/ 0 h 9953"/>
              <a:gd name="connsiteX0" fmla="*/ 17 w 10000"/>
              <a:gd name="connsiteY0" fmla="*/ 0 h 10321"/>
              <a:gd name="connsiteX1" fmla="*/ 10000 w 10000"/>
              <a:gd name="connsiteY1" fmla="*/ 5926 h 10321"/>
              <a:gd name="connsiteX2" fmla="*/ 10000 w 10000"/>
              <a:gd name="connsiteY2" fmla="*/ 6463 h 10321"/>
              <a:gd name="connsiteX3" fmla="*/ 0 w 10000"/>
              <a:gd name="connsiteY3" fmla="*/ 1115 h 10321"/>
              <a:gd name="connsiteX4" fmla="*/ 17 w 10000"/>
              <a:gd name="connsiteY4" fmla="*/ 0 h 10321"/>
              <a:gd name="connsiteX0" fmla="*/ 0 w 9983"/>
              <a:gd name="connsiteY0" fmla="*/ 0 h 10297"/>
              <a:gd name="connsiteX1" fmla="*/ 9983 w 9983"/>
              <a:gd name="connsiteY1" fmla="*/ 5926 h 10297"/>
              <a:gd name="connsiteX2" fmla="*/ 9983 w 9983"/>
              <a:gd name="connsiteY2" fmla="*/ 6463 h 10297"/>
              <a:gd name="connsiteX3" fmla="*/ 11 w 9983"/>
              <a:gd name="connsiteY3" fmla="*/ 1051 h 10297"/>
              <a:gd name="connsiteX4" fmla="*/ 0 w 9983"/>
              <a:gd name="connsiteY4" fmla="*/ 0 h 10297"/>
              <a:gd name="connsiteX0" fmla="*/ 3 w 10003"/>
              <a:gd name="connsiteY0" fmla="*/ 0 h 9999"/>
              <a:gd name="connsiteX1" fmla="*/ 10003 w 10003"/>
              <a:gd name="connsiteY1" fmla="*/ 5755 h 9999"/>
              <a:gd name="connsiteX2" fmla="*/ 10003 w 10003"/>
              <a:gd name="connsiteY2" fmla="*/ 6277 h 9999"/>
              <a:gd name="connsiteX3" fmla="*/ 0 w 10003"/>
              <a:gd name="connsiteY3" fmla="*/ 1021 h 9999"/>
              <a:gd name="connsiteX4" fmla="*/ 3 w 10003"/>
              <a:gd name="connsiteY4" fmla="*/ 0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3" h="9999">
                <a:moveTo>
                  <a:pt x="3" y="0"/>
                </a:moveTo>
                <a:cubicBezTo>
                  <a:pt x="3150" y="10669"/>
                  <a:pt x="7211" y="11351"/>
                  <a:pt x="10003" y="5755"/>
                </a:cubicBezTo>
                <a:lnTo>
                  <a:pt x="10003" y="6277"/>
                </a:lnTo>
                <a:cubicBezTo>
                  <a:pt x="7274" y="11871"/>
                  <a:pt x="3237" y="11950"/>
                  <a:pt x="0" y="1021"/>
                </a:cubicBezTo>
                <a:cubicBezTo>
                  <a:pt x="0" y="804"/>
                  <a:pt x="3" y="217"/>
                  <a:pt x="3" y="0"/>
                </a:cubicBezTo>
                <a:close/>
              </a:path>
            </a:pathLst>
          </a:custGeom>
          <a:solidFill>
            <a:srgbClr val="FDF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15" name="14 Grupo"/>
          <p:cNvGrpSpPr/>
          <p:nvPr userDrawn="1"/>
        </p:nvGrpSpPr>
        <p:grpSpPr>
          <a:xfrm>
            <a:off x="430174" y="135328"/>
            <a:ext cx="973474" cy="682178"/>
            <a:chOff x="1814513" y="2933701"/>
            <a:chExt cx="3140075" cy="2152650"/>
          </a:xfrm>
        </p:grpSpPr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814513" y="4065588"/>
              <a:ext cx="3140075" cy="476250"/>
            </a:xfrm>
            <a:custGeom>
              <a:avLst/>
              <a:gdLst>
                <a:gd name="T0" fmla="*/ 5 w 375"/>
                <a:gd name="T1" fmla="*/ 56 h 57"/>
                <a:gd name="T2" fmla="*/ 375 w 375"/>
                <a:gd name="T3" fmla="*/ 12 h 57"/>
                <a:gd name="T4" fmla="*/ 375 w 375"/>
                <a:gd name="T5" fmla="*/ 8 h 57"/>
                <a:gd name="T6" fmla="*/ 6 w 375"/>
                <a:gd name="T7" fmla="*/ 51 h 57"/>
                <a:gd name="T8" fmla="*/ 5 w 375"/>
                <a:gd name="T9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57">
                  <a:moveTo>
                    <a:pt x="5" y="56"/>
                  </a:moveTo>
                  <a:cubicBezTo>
                    <a:pt x="118" y="17"/>
                    <a:pt x="271" y="5"/>
                    <a:pt x="375" y="12"/>
                  </a:cubicBezTo>
                  <a:lnTo>
                    <a:pt x="375" y="8"/>
                  </a:lnTo>
                  <a:cubicBezTo>
                    <a:pt x="273" y="0"/>
                    <a:pt x="122" y="11"/>
                    <a:pt x="6" y="51"/>
                  </a:cubicBezTo>
                  <a:cubicBezTo>
                    <a:pt x="0" y="54"/>
                    <a:pt x="2" y="57"/>
                    <a:pt x="5" y="56"/>
                  </a:cubicBezTo>
                  <a:close/>
                </a:path>
              </a:pathLst>
            </a:custGeom>
            <a:solidFill>
              <a:srgbClr val="009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3422650" y="3813176"/>
              <a:ext cx="293688" cy="277813"/>
            </a:xfrm>
            <a:custGeom>
              <a:avLst/>
              <a:gdLst>
                <a:gd name="T0" fmla="*/ 4 w 35"/>
                <a:gd name="T1" fmla="*/ 16 h 33"/>
                <a:gd name="T2" fmla="*/ 17 w 35"/>
                <a:gd name="T3" fmla="*/ 2 h 33"/>
                <a:gd name="T4" fmla="*/ 19 w 35"/>
                <a:gd name="T5" fmla="*/ 2 h 33"/>
                <a:gd name="T6" fmla="*/ 33 w 35"/>
                <a:gd name="T7" fmla="*/ 16 h 33"/>
                <a:gd name="T8" fmla="*/ 33 w 35"/>
                <a:gd name="T9" fmla="*/ 18 h 33"/>
                <a:gd name="T10" fmla="*/ 19 w 35"/>
                <a:gd name="T11" fmla="*/ 31 h 33"/>
                <a:gd name="T12" fmla="*/ 17 w 35"/>
                <a:gd name="T13" fmla="*/ 31 h 33"/>
                <a:gd name="T14" fmla="*/ 4 w 35"/>
                <a:gd name="T15" fmla="*/ 18 h 33"/>
                <a:gd name="T16" fmla="*/ 4 w 35"/>
                <a:gd name="T1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3">
                  <a:moveTo>
                    <a:pt x="4" y="16"/>
                  </a:moveTo>
                  <a:cubicBezTo>
                    <a:pt x="15" y="15"/>
                    <a:pt x="15" y="12"/>
                    <a:pt x="17" y="2"/>
                  </a:cubicBezTo>
                  <a:cubicBezTo>
                    <a:pt x="17" y="0"/>
                    <a:pt x="19" y="0"/>
                    <a:pt x="19" y="2"/>
                  </a:cubicBezTo>
                  <a:cubicBezTo>
                    <a:pt x="21" y="14"/>
                    <a:pt x="22" y="15"/>
                    <a:pt x="33" y="16"/>
                  </a:cubicBezTo>
                  <a:cubicBezTo>
                    <a:pt x="35" y="15"/>
                    <a:pt x="35" y="18"/>
                    <a:pt x="33" y="18"/>
                  </a:cubicBezTo>
                  <a:cubicBezTo>
                    <a:pt x="25" y="18"/>
                    <a:pt x="20" y="18"/>
                    <a:pt x="19" y="31"/>
                  </a:cubicBezTo>
                  <a:cubicBezTo>
                    <a:pt x="19" y="32"/>
                    <a:pt x="17" y="33"/>
                    <a:pt x="17" y="31"/>
                  </a:cubicBezTo>
                  <a:cubicBezTo>
                    <a:pt x="15" y="16"/>
                    <a:pt x="12" y="19"/>
                    <a:pt x="4" y="18"/>
                  </a:cubicBezTo>
                  <a:cubicBezTo>
                    <a:pt x="0" y="18"/>
                    <a:pt x="1" y="16"/>
                    <a:pt x="4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3698875" y="3152776"/>
              <a:ext cx="293688" cy="284163"/>
            </a:xfrm>
            <a:custGeom>
              <a:avLst/>
              <a:gdLst>
                <a:gd name="T0" fmla="*/ 3 w 35"/>
                <a:gd name="T1" fmla="*/ 16 h 34"/>
                <a:gd name="T2" fmla="*/ 16 w 35"/>
                <a:gd name="T3" fmla="*/ 3 h 34"/>
                <a:gd name="T4" fmla="*/ 19 w 35"/>
                <a:gd name="T5" fmla="*/ 3 h 34"/>
                <a:gd name="T6" fmla="*/ 33 w 35"/>
                <a:gd name="T7" fmla="*/ 16 h 34"/>
                <a:gd name="T8" fmla="*/ 33 w 35"/>
                <a:gd name="T9" fmla="*/ 19 h 34"/>
                <a:gd name="T10" fmla="*/ 19 w 35"/>
                <a:gd name="T11" fmla="*/ 31 h 34"/>
                <a:gd name="T12" fmla="*/ 17 w 35"/>
                <a:gd name="T13" fmla="*/ 31 h 34"/>
                <a:gd name="T14" fmla="*/ 3 w 35"/>
                <a:gd name="T15" fmla="*/ 19 h 34"/>
                <a:gd name="T16" fmla="*/ 3 w 35"/>
                <a:gd name="T17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4">
                  <a:moveTo>
                    <a:pt x="3" y="16"/>
                  </a:moveTo>
                  <a:cubicBezTo>
                    <a:pt x="14" y="15"/>
                    <a:pt x="15" y="12"/>
                    <a:pt x="16" y="3"/>
                  </a:cubicBezTo>
                  <a:cubicBezTo>
                    <a:pt x="16" y="1"/>
                    <a:pt x="19" y="0"/>
                    <a:pt x="19" y="3"/>
                  </a:cubicBezTo>
                  <a:cubicBezTo>
                    <a:pt x="21" y="14"/>
                    <a:pt x="22" y="16"/>
                    <a:pt x="33" y="16"/>
                  </a:cubicBezTo>
                  <a:cubicBezTo>
                    <a:pt x="35" y="16"/>
                    <a:pt x="35" y="18"/>
                    <a:pt x="33" y="19"/>
                  </a:cubicBezTo>
                  <a:cubicBezTo>
                    <a:pt x="25" y="19"/>
                    <a:pt x="20" y="19"/>
                    <a:pt x="19" y="31"/>
                  </a:cubicBezTo>
                  <a:cubicBezTo>
                    <a:pt x="19" y="33"/>
                    <a:pt x="17" y="34"/>
                    <a:pt x="17" y="31"/>
                  </a:cubicBezTo>
                  <a:cubicBezTo>
                    <a:pt x="14" y="17"/>
                    <a:pt x="11" y="20"/>
                    <a:pt x="3" y="19"/>
                  </a:cubicBezTo>
                  <a:cubicBezTo>
                    <a:pt x="0" y="19"/>
                    <a:pt x="1" y="16"/>
                    <a:pt x="3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3287713" y="2933701"/>
              <a:ext cx="293688" cy="277813"/>
            </a:xfrm>
            <a:custGeom>
              <a:avLst/>
              <a:gdLst>
                <a:gd name="T0" fmla="*/ 4 w 35"/>
                <a:gd name="T1" fmla="*/ 15 h 33"/>
                <a:gd name="T2" fmla="*/ 17 w 35"/>
                <a:gd name="T3" fmla="*/ 2 h 33"/>
                <a:gd name="T4" fmla="*/ 19 w 35"/>
                <a:gd name="T5" fmla="*/ 2 h 33"/>
                <a:gd name="T6" fmla="*/ 33 w 35"/>
                <a:gd name="T7" fmla="*/ 15 h 33"/>
                <a:gd name="T8" fmla="*/ 33 w 35"/>
                <a:gd name="T9" fmla="*/ 18 h 33"/>
                <a:gd name="T10" fmla="*/ 19 w 35"/>
                <a:gd name="T11" fmla="*/ 30 h 33"/>
                <a:gd name="T12" fmla="*/ 17 w 35"/>
                <a:gd name="T13" fmla="*/ 30 h 33"/>
                <a:gd name="T14" fmla="*/ 4 w 35"/>
                <a:gd name="T15" fmla="*/ 18 h 33"/>
                <a:gd name="T16" fmla="*/ 4 w 35"/>
                <a:gd name="T1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3">
                  <a:moveTo>
                    <a:pt x="4" y="15"/>
                  </a:moveTo>
                  <a:cubicBezTo>
                    <a:pt x="15" y="15"/>
                    <a:pt x="15" y="12"/>
                    <a:pt x="17" y="2"/>
                  </a:cubicBezTo>
                  <a:cubicBezTo>
                    <a:pt x="16" y="0"/>
                    <a:pt x="19" y="0"/>
                    <a:pt x="19" y="2"/>
                  </a:cubicBezTo>
                  <a:cubicBezTo>
                    <a:pt x="21" y="13"/>
                    <a:pt x="22" y="15"/>
                    <a:pt x="33" y="15"/>
                  </a:cubicBezTo>
                  <a:cubicBezTo>
                    <a:pt x="35" y="15"/>
                    <a:pt x="35" y="18"/>
                    <a:pt x="33" y="18"/>
                  </a:cubicBezTo>
                  <a:cubicBezTo>
                    <a:pt x="25" y="18"/>
                    <a:pt x="20" y="18"/>
                    <a:pt x="19" y="30"/>
                  </a:cubicBezTo>
                  <a:cubicBezTo>
                    <a:pt x="19" y="32"/>
                    <a:pt x="17" y="33"/>
                    <a:pt x="17" y="30"/>
                  </a:cubicBezTo>
                  <a:cubicBezTo>
                    <a:pt x="15" y="16"/>
                    <a:pt x="12" y="19"/>
                    <a:pt x="4" y="18"/>
                  </a:cubicBezTo>
                  <a:cubicBezTo>
                    <a:pt x="0" y="18"/>
                    <a:pt x="1" y="15"/>
                    <a:pt x="4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2952750" y="3268663"/>
              <a:ext cx="293688" cy="277813"/>
            </a:xfrm>
            <a:custGeom>
              <a:avLst/>
              <a:gdLst>
                <a:gd name="T0" fmla="*/ 3 w 35"/>
                <a:gd name="T1" fmla="*/ 15 h 33"/>
                <a:gd name="T2" fmla="*/ 16 w 35"/>
                <a:gd name="T3" fmla="*/ 2 h 33"/>
                <a:gd name="T4" fmla="*/ 19 w 35"/>
                <a:gd name="T5" fmla="*/ 2 h 33"/>
                <a:gd name="T6" fmla="*/ 32 w 35"/>
                <a:gd name="T7" fmla="*/ 15 h 33"/>
                <a:gd name="T8" fmla="*/ 33 w 35"/>
                <a:gd name="T9" fmla="*/ 18 h 33"/>
                <a:gd name="T10" fmla="*/ 19 w 35"/>
                <a:gd name="T11" fmla="*/ 30 h 33"/>
                <a:gd name="T12" fmla="*/ 17 w 35"/>
                <a:gd name="T13" fmla="*/ 30 h 33"/>
                <a:gd name="T14" fmla="*/ 3 w 35"/>
                <a:gd name="T15" fmla="*/ 18 h 33"/>
                <a:gd name="T16" fmla="*/ 3 w 35"/>
                <a:gd name="T1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3">
                  <a:moveTo>
                    <a:pt x="3" y="15"/>
                  </a:moveTo>
                  <a:cubicBezTo>
                    <a:pt x="14" y="15"/>
                    <a:pt x="15" y="12"/>
                    <a:pt x="16" y="2"/>
                  </a:cubicBezTo>
                  <a:cubicBezTo>
                    <a:pt x="16" y="0"/>
                    <a:pt x="19" y="0"/>
                    <a:pt x="19" y="2"/>
                  </a:cubicBezTo>
                  <a:cubicBezTo>
                    <a:pt x="20" y="13"/>
                    <a:pt x="22" y="15"/>
                    <a:pt x="32" y="15"/>
                  </a:cubicBezTo>
                  <a:cubicBezTo>
                    <a:pt x="35" y="15"/>
                    <a:pt x="35" y="18"/>
                    <a:pt x="33" y="18"/>
                  </a:cubicBezTo>
                  <a:cubicBezTo>
                    <a:pt x="25" y="18"/>
                    <a:pt x="20" y="18"/>
                    <a:pt x="19" y="30"/>
                  </a:cubicBezTo>
                  <a:cubicBezTo>
                    <a:pt x="19" y="32"/>
                    <a:pt x="17" y="33"/>
                    <a:pt x="17" y="30"/>
                  </a:cubicBezTo>
                  <a:cubicBezTo>
                    <a:pt x="14" y="16"/>
                    <a:pt x="11" y="19"/>
                    <a:pt x="3" y="18"/>
                  </a:cubicBezTo>
                  <a:cubicBezTo>
                    <a:pt x="0" y="18"/>
                    <a:pt x="1" y="15"/>
                    <a:pt x="3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2316163" y="4610101"/>
              <a:ext cx="369888" cy="476250"/>
            </a:xfrm>
            <a:custGeom>
              <a:avLst/>
              <a:gdLst>
                <a:gd name="T0" fmla="*/ 0 w 44"/>
                <a:gd name="T1" fmla="*/ 57 h 57"/>
                <a:gd name="T2" fmla="*/ 0 w 44"/>
                <a:gd name="T3" fmla="*/ 0 h 57"/>
                <a:gd name="T4" fmla="*/ 14 w 44"/>
                <a:gd name="T5" fmla="*/ 0 h 57"/>
                <a:gd name="T6" fmla="*/ 28 w 44"/>
                <a:gd name="T7" fmla="*/ 4 h 57"/>
                <a:gd name="T8" fmla="*/ 33 w 44"/>
                <a:gd name="T9" fmla="*/ 16 h 57"/>
                <a:gd name="T10" fmla="*/ 30 w 44"/>
                <a:gd name="T11" fmla="*/ 24 h 57"/>
                <a:gd name="T12" fmla="*/ 23 w 44"/>
                <a:gd name="T13" fmla="*/ 30 h 57"/>
                <a:gd name="T14" fmla="*/ 28 w 44"/>
                <a:gd name="T15" fmla="*/ 35 h 57"/>
                <a:gd name="T16" fmla="*/ 36 w 44"/>
                <a:gd name="T17" fmla="*/ 45 h 57"/>
                <a:gd name="T18" fmla="*/ 41 w 44"/>
                <a:gd name="T19" fmla="*/ 53 h 57"/>
                <a:gd name="T20" fmla="*/ 44 w 44"/>
                <a:gd name="T21" fmla="*/ 57 h 57"/>
                <a:gd name="T22" fmla="*/ 34 w 44"/>
                <a:gd name="T23" fmla="*/ 57 h 57"/>
                <a:gd name="T24" fmla="*/ 31 w 44"/>
                <a:gd name="T25" fmla="*/ 53 h 57"/>
                <a:gd name="T26" fmla="*/ 31 w 44"/>
                <a:gd name="T27" fmla="*/ 52 h 57"/>
                <a:gd name="T28" fmla="*/ 29 w 44"/>
                <a:gd name="T29" fmla="*/ 50 h 57"/>
                <a:gd name="T30" fmla="*/ 27 w 44"/>
                <a:gd name="T31" fmla="*/ 46 h 57"/>
                <a:gd name="T32" fmla="*/ 24 w 44"/>
                <a:gd name="T33" fmla="*/ 41 h 57"/>
                <a:gd name="T34" fmla="*/ 19 w 44"/>
                <a:gd name="T35" fmla="*/ 36 h 57"/>
                <a:gd name="T36" fmla="*/ 16 w 44"/>
                <a:gd name="T37" fmla="*/ 33 h 57"/>
                <a:gd name="T38" fmla="*/ 10 w 44"/>
                <a:gd name="T39" fmla="*/ 32 h 57"/>
                <a:gd name="T40" fmla="*/ 8 w 44"/>
                <a:gd name="T41" fmla="*/ 32 h 57"/>
                <a:gd name="T42" fmla="*/ 8 w 44"/>
                <a:gd name="T43" fmla="*/ 57 h 57"/>
                <a:gd name="T44" fmla="*/ 0 w 44"/>
                <a:gd name="T45" fmla="*/ 57 h 57"/>
                <a:gd name="T46" fmla="*/ 10 w 44"/>
                <a:gd name="T47" fmla="*/ 7 h 57"/>
                <a:gd name="T48" fmla="*/ 8 w 44"/>
                <a:gd name="T49" fmla="*/ 7 h 57"/>
                <a:gd name="T50" fmla="*/ 8 w 44"/>
                <a:gd name="T51" fmla="*/ 25 h 57"/>
                <a:gd name="T52" fmla="*/ 11 w 44"/>
                <a:gd name="T53" fmla="*/ 25 h 57"/>
                <a:gd name="T54" fmla="*/ 19 w 44"/>
                <a:gd name="T55" fmla="*/ 24 h 57"/>
                <a:gd name="T56" fmla="*/ 23 w 44"/>
                <a:gd name="T57" fmla="*/ 21 h 57"/>
                <a:gd name="T58" fmla="*/ 24 w 44"/>
                <a:gd name="T59" fmla="*/ 16 h 57"/>
                <a:gd name="T60" fmla="*/ 23 w 44"/>
                <a:gd name="T61" fmla="*/ 11 h 57"/>
                <a:gd name="T62" fmla="*/ 19 w 44"/>
                <a:gd name="T63" fmla="*/ 8 h 57"/>
                <a:gd name="T64" fmla="*/ 10 w 44"/>
                <a:gd name="T65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57">
                  <a:moveTo>
                    <a:pt x="0" y="57"/>
                  </a:moveTo>
                  <a:lnTo>
                    <a:pt x="0" y="0"/>
                  </a:lnTo>
                  <a:lnTo>
                    <a:pt x="14" y="0"/>
                  </a:lnTo>
                  <a:cubicBezTo>
                    <a:pt x="20" y="0"/>
                    <a:pt x="24" y="2"/>
                    <a:pt x="28" y="4"/>
                  </a:cubicBezTo>
                  <a:cubicBezTo>
                    <a:pt x="31" y="7"/>
                    <a:pt x="33" y="11"/>
                    <a:pt x="33" y="16"/>
                  </a:cubicBezTo>
                  <a:cubicBezTo>
                    <a:pt x="33" y="19"/>
                    <a:pt x="32" y="22"/>
                    <a:pt x="30" y="24"/>
                  </a:cubicBezTo>
                  <a:cubicBezTo>
                    <a:pt x="29" y="27"/>
                    <a:pt x="26" y="29"/>
                    <a:pt x="23" y="30"/>
                  </a:cubicBezTo>
                  <a:cubicBezTo>
                    <a:pt x="25" y="31"/>
                    <a:pt x="27" y="33"/>
                    <a:pt x="28" y="35"/>
                  </a:cubicBezTo>
                  <a:cubicBezTo>
                    <a:pt x="30" y="37"/>
                    <a:pt x="33" y="40"/>
                    <a:pt x="36" y="45"/>
                  </a:cubicBezTo>
                  <a:cubicBezTo>
                    <a:pt x="38" y="49"/>
                    <a:pt x="39" y="51"/>
                    <a:pt x="41" y="53"/>
                  </a:cubicBezTo>
                  <a:lnTo>
                    <a:pt x="44" y="57"/>
                  </a:lnTo>
                  <a:lnTo>
                    <a:pt x="34" y="57"/>
                  </a:lnTo>
                  <a:lnTo>
                    <a:pt x="31" y="53"/>
                  </a:lnTo>
                  <a:cubicBezTo>
                    <a:pt x="31" y="53"/>
                    <a:pt x="31" y="53"/>
                    <a:pt x="31" y="52"/>
                  </a:cubicBezTo>
                  <a:lnTo>
                    <a:pt x="29" y="50"/>
                  </a:lnTo>
                  <a:lnTo>
                    <a:pt x="27" y="46"/>
                  </a:lnTo>
                  <a:lnTo>
                    <a:pt x="24" y="41"/>
                  </a:lnTo>
                  <a:cubicBezTo>
                    <a:pt x="22" y="39"/>
                    <a:pt x="21" y="37"/>
                    <a:pt x="19" y="36"/>
                  </a:cubicBezTo>
                  <a:cubicBezTo>
                    <a:pt x="18" y="35"/>
                    <a:pt x="17" y="34"/>
                    <a:pt x="16" y="33"/>
                  </a:cubicBezTo>
                  <a:cubicBezTo>
                    <a:pt x="14" y="32"/>
                    <a:pt x="13" y="32"/>
                    <a:pt x="10" y="32"/>
                  </a:cubicBezTo>
                  <a:lnTo>
                    <a:pt x="8" y="32"/>
                  </a:lnTo>
                  <a:lnTo>
                    <a:pt x="8" y="57"/>
                  </a:lnTo>
                  <a:lnTo>
                    <a:pt x="0" y="57"/>
                  </a:lnTo>
                  <a:close/>
                  <a:moveTo>
                    <a:pt x="10" y="7"/>
                  </a:moveTo>
                  <a:lnTo>
                    <a:pt x="8" y="7"/>
                  </a:lnTo>
                  <a:lnTo>
                    <a:pt x="8" y="25"/>
                  </a:lnTo>
                  <a:lnTo>
                    <a:pt x="11" y="25"/>
                  </a:lnTo>
                  <a:cubicBezTo>
                    <a:pt x="15" y="25"/>
                    <a:pt x="18" y="25"/>
                    <a:pt x="19" y="24"/>
                  </a:cubicBezTo>
                  <a:cubicBezTo>
                    <a:pt x="21" y="23"/>
                    <a:pt x="22" y="22"/>
                    <a:pt x="23" y="21"/>
                  </a:cubicBezTo>
                  <a:cubicBezTo>
                    <a:pt x="24" y="19"/>
                    <a:pt x="24" y="18"/>
                    <a:pt x="24" y="16"/>
                  </a:cubicBezTo>
                  <a:cubicBezTo>
                    <a:pt x="24" y="14"/>
                    <a:pt x="24" y="12"/>
                    <a:pt x="23" y="11"/>
                  </a:cubicBezTo>
                  <a:cubicBezTo>
                    <a:pt x="22" y="10"/>
                    <a:pt x="21" y="9"/>
                    <a:pt x="19" y="8"/>
                  </a:cubicBezTo>
                  <a:cubicBezTo>
                    <a:pt x="17" y="7"/>
                    <a:pt x="14" y="7"/>
                    <a:pt x="1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2744788" y="4610101"/>
              <a:ext cx="276225" cy="476250"/>
            </a:xfrm>
            <a:custGeom>
              <a:avLst/>
              <a:gdLst>
                <a:gd name="T0" fmla="*/ 0 w 33"/>
                <a:gd name="T1" fmla="*/ 0 h 57"/>
                <a:gd name="T2" fmla="*/ 33 w 33"/>
                <a:gd name="T3" fmla="*/ 0 h 57"/>
                <a:gd name="T4" fmla="*/ 33 w 33"/>
                <a:gd name="T5" fmla="*/ 7 h 57"/>
                <a:gd name="T6" fmla="*/ 8 w 33"/>
                <a:gd name="T7" fmla="*/ 7 h 57"/>
                <a:gd name="T8" fmla="*/ 8 w 33"/>
                <a:gd name="T9" fmla="*/ 24 h 57"/>
                <a:gd name="T10" fmla="*/ 32 w 33"/>
                <a:gd name="T11" fmla="*/ 24 h 57"/>
                <a:gd name="T12" fmla="*/ 32 w 33"/>
                <a:gd name="T13" fmla="*/ 32 h 57"/>
                <a:gd name="T14" fmla="*/ 8 w 33"/>
                <a:gd name="T15" fmla="*/ 32 h 57"/>
                <a:gd name="T16" fmla="*/ 8 w 33"/>
                <a:gd name="T17" fmla="*/ 49 h 57"/>
                <a:gd name="T18" fmla="*/ 33 w 33"/>
                <a:gd name="T19" fmla="*/ 49 h 57"/>
                <a:gd name="T20" fmla="*/ 33 w 33"/>
                <a:gd name="T21" fmla="*/ 57 h 57"/>
                <a:gd name="T22" fmla="*/ 0 w 33"/>
                <a:gd name="T23" fmla="*/ 57 h 57"/>
                <a:gd name="T24" fmla="*/ 0 w 33"/>
                <a:gd name="T2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57">
                  <a:moveTo>
                    <a:pt x="0" y="0"/>
                  </a:moveTo>
                  <a:lnTo>
                    <a:pt x="33" y="0"/>
                  </a:lnTo>
                  <a:lnTo>
                    <a:pt x="33" y="7"/>
                  </a:lnTo>
                  <a:lnTo>
                    <a:pt x="8" y="7"/>
                  </a:lnTo>
                  <a:lnTo>
                    <a:pt x="8" y="24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8" y="32"/>
                  </a:lnTo>
                  <a:lnTo>
                    <a:pt x="8" y="49"/>
                  </a:lnTo>
                  <a:lnTo>
                    <a:pt x="33" y="49"/>
                  </a:lnTo>
                  <a:lnTo>
                    <a:pt x="33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3095625" y="4600576"/>
              <a:ext cx="511175" cy="477838"/>
            </a:xfrm>
            <a:custGeom>
              <a:avLst/>
              <a:gdLst>
                <a:gd name="T0" fmla="*/ 31 w 61"/>
                <a:gd name="T1" fmla="*/ 0 h 57"/>
                <a:gd name="T2" fmla="*/ 52 w 61"/>
                <a:gd name="T3" fmla="*/ 8 h 57"/>
                <a:gd name="T4" fmla="*/ 61 w 61"/>
                <a:gd name="T5" fmla="*/ 29 h 57"/>
                <a:gd name="T6" fmla="*/ 52 w 61"/>
                <a:gd name="T7" fmla="*/ 49 h 57"/>
                <a:gd name="T8" fmla="*/ 30 w 61"/>
                <a:gd name="T9" fmla="*/ 57 h 57"/>
                <a:gd name="T10" fmla="*/ 9 w 61"/>
                <a:gd name="T11" fmla="*/ 49 h 57"/>
                <a:gd name="T12" fmla="*/ 0 w 61"/>
                <a:gd name="T13" fmla="*/ 29 h 57"/>
                <a:gd name="T14" fmla="*/ 9 w 61"/>
                <a:gd name="T15" fmla="*/ 8 h 57"/>
                <a:gd name="T16" fmla="*/ 31 w 61"/>
                <a:gd name="T17" fmla="*/ 0 h 57"/>
                <a:gd name="T18" fmla="*/ 31 w 61"/>
                <a:gd name="T19" fmla="*/ 8 h 57"/>
                <a:gd name="T20" fmla="*/ 15 w 61"/>
                <a:gd name="T21" fmla="*/ 14 h 57"/>
                <a:gd name="T22" fmla="*/ 9 w 61"/>
                <a:gd name="T23" fmla="*/ 29 h 57"/>
                <a:gd name="T24" fmla="*/ 15 w 61"/>
                <a:gd name="T25" fmla="*/ 44 h 57"/>
                <a:gd name="T26" fmla="*/ 31 w 61"/>
                <a:gd name="T27" fmla="*/ 50 h 57"/>
                <a:gd name="T28" fmla="*/ 47 w 61"/>
                <a:gd name="T29" fmla="*/ 44 h 57"/>
                <a:gd name="T30" fmla="*/ 53 w 61"/>
                <a:gd name="T31" fmla="*/ 29 h 57"/>
                <a:gd name="T32" fmla="*/ 47 w 61"/>
                <a:gd name="T33" fmla="*/ 14 h 57"/>
                <a:gd name="T34" fmla="*/ 31 w 61"/>
                <a:gd name="T35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" h="57">
                  <a:moveTo>
                    <a:pt x="31" y="0"/>
                  </a:moveTo>
                  <a:cubicBezTo>
                    <a:pt x="39" y="0"/>
                    <a:pt x="47" y="3"/>
                    <a:pt x="52" y="8"/>
                  </a:cubicBezTo>
                  <a:cubicBezTo>
                    <a:pt x="58" y="14"/>
                    <a:pt x="61" y="21"/>
                    <a:pt x="61" y="29"/>
                  </a:cubicBezTo>
                  <a:cubicBezTo>
                    <a:pt x="61" y="37"/>
                    <a:pt x="58" y="44"/>
                    <a:pt x="52" y="49"/>
                  </a:cubicBezTo>
                  <a:cubicBezTo>
                    <a:pt x="47" y="55"/>
                    <a:pt x="39" y="57"/>
                    <a:pt x="30" y="57"/>
                  </a:cubicBezTo>
                  <a:cubicBezTo>
                    <a:pt x="22" y="57"/>
                    <a:pt x="14" y="55"/>
                    <a:pt x="9" y="49"/>
                  </a:cubicBezTo>
                  <a:cubicBezTo>
                    <a:pt x="3" y="44"/>
                    <a:pt x="0" y="37"/>
                    <a:pt x="0" y="29"/>
                  </a:cubicBezTo>
                  <a:cubicBezTo>
                    <a:pt x="0" y="21"/>
                    <a:pt x="3" y="14"/>
                    <a:pt x="9" y="8"/>
                  </a:cubicBezTo>
                  <a:cubicBezTo>
                    <a:pt x="15" y="3"/>
                    <a:pt x="22" y="0"/>
                    <a:pt x="31" y="0"/>
                  </a:cubicBezTo>
                  <a:close/>
                  <a:moveTo>
                    <a:pt x="31" y="8"/>
                  </a:moveTo>
                  <a:cubicBezTo>
                    <a:pt x="24" y="8"/>
                    <a:pt x="19" y="10"/>
                    <a:pt x="15" y="14"/>
                  </a:cubicBezTo>
                  <a:cubicBezTo>
                    <a:pt x="11" y="18"/>
                    <a:pt x="9" y="23"/>
                    <a:pt x="9" y="29"/>
                  </a:cubicBezTo>
                  <a:cubicBezTo>
                    <a:pt x="9" y="35"/>
                    <a:pt x="11" y="40"/>
                    <a:pt x="15" y="44"/>
                  </a:cubicBezTo>
                  <a:cubicBezTo>
                    <a:pt x="19" y="48"/>
                    <a:pt x="24" y="50"/>
                    <a:pt x="31" y="50"/>
                  </a:cubicBezTo>
                  <a:cubicBezTo>
                    <a:pt x="37" y="50"/>
                    <a:pt x="42" y="48"/>
                    <a:pt x="47" y="44"/>
                  </a:cubicBezTo>
                  <a:cubicBezTo>
                    <a:pt x="51" y="40"/>
                    <a:pt x="53" y="35"/>
                    <a:pt x="53" y="29"/>
                  </a:cubicBezTo>
                  <a:cubicBezTo>
                    <a:pt x="53" y="23"/>
                    <a:pt x="51" y="18"/>
                    <a:pt x="47" y="14"/>
                  </a:cubicBezTo>
                  <a:cubicBezTo>
                    <a:pt x="42" y="10"/>
                    <a:pt x="37" y="8"/>
                    <a:pt x="3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3673475" y="4600576"/>
              <a:ext cx="452438" cy="485775"/>
            </a:xfrm>
            <a:custGeom>
              <a:avLst/>
              <a:gdLst>
                <a:gd name="T0" fmla="*/ 9 w 54"/>
                <a:gd name="T1" fmla="*/ 8 h 58"/>
                <a:gd name="T2" fmla="*/ 5 w 54"/>
                <a:gd name="T3" fmla="*/ 12 h 58"/>
                <a:gd name="T4" fmla="*/ 2 w 54"/>
                <a:gd name="T5" fmla="*/ 17 h 58"/>
                <a:gd name="T6" fmla="*/ 0 w 54"/>
                <a:gd name="T7" fmla="*/ 23 h 58"/>
                <a:gd name="T8" fmla="*/ 0 w 54"/>
                <a:gd name="T9" fmla="*/ 29 h 58"/>
                <a:gd name="T10" fmla="*/ 2 w 54"/>
                <a:gd name="T11" fmla="*/ 41 h 58"/>
                <a:gd name="T12" fmla="*/ 5 w 54"/>
                <a:gd name="T13" fmla="*/ 46 h 58"/>
                <a:gd name="T14" fmla="*/ 9 w 54"/>
                <a:gd name="T15" fmla="*/ 50 h 58"/>
                <a:gd name="T16" fmla="*/ 13 w 54"/>
                <a:gd name="T17" fmla="*/ 53 h 58"/>
                <a:gd name="T18" fmla="*/ 19 w 54"/>
                <a:gd name="T19" fmla="*/ 56 h 58"/>
                <a:gd name="T20" fmla="*/ 31 w 54"/>
                <a:gd name="T21" fmla="*/ 58 h 58"/>
                <a:gd name="T22" fmla="*/ 37 w 54"/>
                <a:gd name="T23" fmla="*/ 58 h 58"/>
                <a:gd name="T24" fmla="*/ 43 w 54"/>
                <a:gd name="T25" fmla="*/ 57 h 58"/>
                <a:gd name="T26" fmla="*/ 48 w 54"/>
                <a:gd name="T27" fmla="*/ 55 h 58"/>
                <a:gd name="T28" fmla="*/ 53 w 54"/>
                <a:gd name="T29" fmla="*/ 53 h 58"/>
                <a:gd name="T30" fmla="*/ 53 w 54"/>
                <a:gd name="T31" fmla="*/ 53 h 58"/>
                <a:gd name="T32" fmla="*/ 53 w 54"/>
                <a:gd name="T33" fmla="*/ 53 h 58"/>
                <a:gd name="T34" fmla="*/ 54 w 54"/>
                <a:gd name="T35" fmla="*/ 52 h 58"/>
                <a:gd name="T36" fmla="*/ 54 w 54"/>
                <a:gd name="T37" fmla="*/ 26 h 58"/>
                <a:gd name="T38" fmla="*/ 53 w 54"/>
                <a:gd name="T39" fmla="*/ 25 h 58"/>
                <a:gd name="T40" fmla="*/ 33 w 54"/>
                <a:gd name="T41" fmla="*/ 25 h 58"/>
                <a:gd name="T42" fmla="*/ 32 w 54"/>
                <a:gd name="T43" fmla="*/ 26 h 58"/>
                <a:gd name="T44" fmla="*/ 32 w 54"/>
                <a:gd name="T45" fmla="*/ 32 h 58"/>
                <a:gd name="T46" fmla="*/ 33 w 54"/>
                <a:gd name="T47" fmla="*/ 32 h 58"/>
                <a:gd name="T48" fmla="*/ 46 w 54"/>
                <a:gd name="T49" fmla="*/ 32 h 58"/>
                <a:gd name="T50" fmla="*/ 46 w 54"/>
                <a:gd name="T51" fmla="*/ 48 h 58"/>
                <a:gd name="T52" fmla="*/ 45 w 54"/>
                <a:gd name="T53" fmla="*/ 48 h 58"/>
                <a:gd name="T54" fmla="*/ 43 w 54"/>
                <a:gd name="T55" fmla="*/ 49 h 58"/>
                <a:gd name="T56" fmla="*/ 39 w 54"/>
                <a:gd name="T57" fmla="*/ 50 h 58"/>
                <a:gd name="T58" fmla="*/ 35 w 54"/>
                <a:gd name="T59" fmla="*/ 51 h 58"/>
                <a:gd name="T60" fmla="*/ 32 w 54"/>
                <a:gd name="T61" fmla="*/ 51 h 58"/>
                <a:gd name="T62" fmla="*/ 27 w 54"/>
                <a:gd name="T63" fmla="*/ 51 h 58"/>
                <a:gd name="T64" fmla="*/ 22 w 54"/>
                <a:gd name="T65" fmla="*/ 49 h 58"/>
                <a:gd name="T66" fmla="*/ 18 w 54"/>
                <a:gd name="T67" fmla="*/ 47 h 58"/>
                <a:gd name="T68" fmla="*/ 15 w 54"/>
                <a:gd name="T69" fmla="*/ 45 h 58"/>
                <a:gd name="T70" fmla="*/ 12 w 54"/>
                <a:gd name="T71" fmla="*/ 42 h 58"/>
                <a:gd name="T72" fmla="*/ 10 w 54"/>
                <a:gd name="T73" fmla="*/ 38 h 58"/>
                <a:gd name="T74" fmla="*/ 8 w 54"/>
                <a:gd name="T75" fmla="*/ 29 h 58"/>
                <a:gd name="T76" fmla="*/ 8 w 54"/>
                <a:gd name="T77" fmla="*/ 24 h 58"/>
                <a:gd name="T78" fmla="*/ 10 w 54"/>
                <a:gd name="T79" fmla="*/ 20 h 58"/>
                <a:gd name="T80" fmla="*/ 12 w 54"/>
                <a:gd name="T81" fmla="*/ 16 h 58"/>
                <a:gd name="T82" fmla="*/ 15 w 54"/>
                <a:gd name="T83" fmla="*/ 13 h 58"/>
                <a:gd name="T84" fmla="*/ 18 w 54"/>
                <a:gd name="T85" fmla="*/ 11 h 58"/>
                <a:gd name="T86" fmla="*/ 22 w 54"/>
                <a:gd name="T87" fmla="*/ 9 h 58"/>
                <a:gd name="T88" fmla="*/ 26 w 54"/>
                <a:gd name="T89" fmla="*/ 7 h 58"/>
                <a:gd name="T90" fmla="*/ 31 w 54"/>
                <a:gd name="T91" fmla="*/ 7 h 58"/>
                <a:gd name="T92" fmla="*/ 35 w 54"/>
                <a:gd name="T93" fmla="*/ 7 h 58"/>
                <a:gd name="T94" fmla="*/ 40 w 54"/>
                <a:gd name="T95" fmla="*/ 9 h 58"/>
                <a:gd name="T96" fmla="*/ 43 w 54"/>
                <a:gd name="T97" fmla="*/ 10 h 58"/>
                <a:gd name="T98" fmla="*/ 47 w 54"/>
                <a:gd name="T99" fmla="*/ 13 h 58"/>
                <a:gd name="T100" fmla="*/ 47 w 54"/>
                <a:gd name="T101" fmla="*/ 13 h 58"/>
                <a:gd name="T102" fmla="*/ 47 w 54"/>
                <a:gd name="T103" fmla="*/ 13 h 58"/>
                <a:gd name="T104" fmla="*/ 52 w 54"/>
                <a:gd name="T105" fmla="*/ 8 h 58"/>
                <a:gd name="T106" fmla="*/ 53 w 54"/>
                <a:gd name="T107" fmla="*/ 8 h 58"/>
                <a:gd name="T108" fmla="*/ 53 w 54"/>
                <a:gd name="T109" fmla="*/ 7 h 58"/>
                <a:gd name="T110" fmla="*/ 48 w 54"/>
                <a:gd name="T111" fmla="*/ 4 h 58"/>
                <a:gd name="T112" fmla="*/ 43 w 54"/>
                <a:gd name="T113" fmla="*/ 2 h 58"/>
                <a:gd name="T114" fmla="*/ 37 w 54"/>
                <a:gd name="T115" fmla="*/ 1 h 58"/>
                <a:gd name="T116" fmla="*/ 32 w 54"/>
                <a:gd name="T117" fmla="*/ 0 h 58"/>
                <a:gd name="T118" fmla="*/ 25 w 54"/>
                <a:gd name="T119" fmla="*/ 1 h 58"/>
                <a:gd name="T120" fmla="*/ 19 w 54"/>
                <a:gd name="T121" fmla="*/ 2 h 58"/>
                <a:gd name="T122" fmla="*/ 14 w 54"/>
                <a:gd name="T123" fmla="*/ 5 h 58"/>
                <a:gd name="T124" fmla="*/ 9 w 54"/>
                <a:gd name="T12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" h="58">
                  <a:moveTo>
                    <a:pt x="9" y="8"/>
                  </a:moveTo>
                  <a:cubicBezTo>
                    <a:pt x="7" y="9"/>
                    <a:pt x="6" y="11"/>
                    <a:pt x="5" y="12"/>
                  </a:cubicBezTo>
                  <a:cubicBezTo>
                    <a:pt x="4" y="14"/>
                    <a:pt x="3" y="16"/>
                    <a:pt x="2" y="17"/>
                  </a:cubicBezTo>
                  <a:cubicBezTo>
                    <a:pt x="1" y="19"/>
                    <a:pt x="1" y="21"/>
                    <a:pt x="0" y="23"/>
                  </a:cubicBezTo>
                  <a:cubicBezTo>
                    <a:pt x="0" y="25"/>
                    <a:pt x="0" y="27"/>
                    <a:pt x="0" y="29"/>
                  </a:cubicBezTo>
                  <a:cubicBezTo>
                    <a:pt x="0" y="33"/>
                    <a:pt x="0" y="37"/>
                    <a:pt x="2" y="41"/>
                  </a:cubicBezTo>
                  <a:cubicBezTo>
                    <a:pt x="3" y="42"/>
                    <a:pt x="4" y="44"/>
                    <a:pt x="5" y="46"/>
                  </a:cubicBezTo>
                  <a:cubicBezTo>
                    <a:pt x="6" y="47"/>
                    <a:pt x="7" y="49"/>
                    <a:pt x="9" y="50"/>
                  </a:cubicBezTo>
                  <a:cubicBezTo>
                    <a:pt x="10" y="51"/>
                    <a:pt x="12" y="52"/>
                    <a:pt x="13" y="53"/>
                  </a:cubicBezTo>
                  <a:cubicBezTo>
                    <a:pt x="15" y="54"/>
                    <a:pt x="17" y="55"/>
                    <a:pt x="19" y="56"/>
                  </a:cubicBezTo>
                  <a:cubicBezTo>
                    <a:pt x="23" y="57"/>
                    <a:pt x="27" y="58"/>
                    <a:pt x="31" y="58"/>
                  </a:cubicBezTo>
                  <a:cubicBezTo>
                    <a:pt x="33" y="58"/>
                    <a:pt x="35" y="58"/>
                    <a:pt x="37" y="58"/>
                  </a:cubicBezTo>
                  <a:cubicBezTo>
                    <a:pt x="39" y="57"/>
                    <a:pt x="41" y="57"/>
                    <a:pt x="43" y="57"/>
                  </a:cubicBezTo>
                  <a:cubicBezTo>
                    <a:pt x="45" y="56"/>
                    <a:pt x="46" y="56"/>
                    <a:pt x="48" y="55"/>
                  </a:cubicBezTo>
                  <a:cubicBezTo>
                    <a:pt x="50" y="54"/>
                    <a:pt x="52" y="54"/>
                    <a:pt x="53" y="53"/>
                  </a:cubicBezTo>
                  <a:lnTo>
                    <a:pt x="53" y="53"/>
                  </a:lnTo>
                  <a:lnTo>
                    <a:pt x="53" y="53"/>
                  </a:lnTo>
                  <a:cubicBezTo>
                    <a:pt x="54" y="53"/>
                    <a:pt x="54" y="53"/>
                    <a:pt x="54" y="52"/>
                  </a:cubicBezTo>
                  <a:lnTo>
                    <a:pt x="54" y="26"/>
                  </a:lnTo>
                  <a:cubicBezTo>
                    <a:pt x="54" y="26"/>
                    <a:pt x="53" y="25"/>
                    <a:pt x="53" y="25"/>
                  </a:cubicBezTo>
                  <a:lnTo>
                    <a:pt x="33" y="25"/>
                  </a:lnTo>
                  <a:cubicBezTo>
                    <a:pt x="33" y="25"/>
                    <a:pt x="32" y="26"/>
                    <a:pt x="32" y="26"/>
                  </a:cubicBezTo>
                  <a:lnTo>
                    <a:pt x="32" y="32"/>
                  </a:lnTo>
                  <a:cubicBezTo>
                    <a:pt x="32" y="32"/>
                    <a:pt x="33" y="32"/>
                    <a:pt x="33" y="32"/>
                  </a:cubicBezTo>
                  <a:lnTo>
                    <a:pt x="46" y="32"/>
                  </a:lnTo>
                  <a:lnTo>
                    <a:pt x="46" y="48"/>
                  </a:lnTo>
                  <a:lnTo>
                    <a:pt x="45" y="48"/>
                  </a:lnTo>
                  <a:cubicBezTo>
                    <a:pt x="45" y="49"/>
                    <a:pt x="44" y="49"/>
                    <a:pt x="43" y="49"/>
                  </a:cubicBezTo>
                  <a:cubicBezTo>
                    <a:pt x="42" y="50"/>
                    <a:pt x="40" y="50"/>
                    <a:pt x="39" y="50"/>
                  </a:cubicBezTo>
                  <a:cubicBezTo>
                    <a:pt x="38" y="51"/>
                    <a:pt x="37" y="51"/>
                    <a:pt x="35" y="51"/>
                  </a:cubicBezTo>
                  <a:cubicBezTo>
                    <a:pt x="34" y="51"/>
                    <a:pt x="33" y="51"/>
                    <a:pt x="32" y="51"/>
                  </a:cubicBezTo>
                  <a:cubicBezTo>
                    <a:pt x="30" y="51"/>
                    <a:pt x="28" y="51"/>
                    <a:pt x="27" y="51"/>
                  </a:cubicBezTo>
                  <a:cubicBezTo>
                    <a:pt x="25" y="50"/>
                    <a:pt x="24" y="50"/>
                    <a:pt x="22" y="49"/>
                  </a:cubicBezTo>
                  <a:cubicBezTo>
                    <a:pt x="21" y="49"/>
                    <a:pt x="19" y="48"/>
                    <a:pt x="18" y="47"/>
                  </a:cubicBezTo>
                  <a:cubicBezTo>
                    <a:pt x="17" y="47"/>
                    <a:pt x="16" y="46"/>
                    <a:pt x="15" y="45"/>
                  </a:cubicBezTo>
                  <a:cubicBezTo>
                    <a:pt x="14" y="44"/>
                    <a:pt x="13" y="43"/>
                    <a:pt x="12" y="42"/>
                  </a:cubicBezTo>
                  <a:cubicBezTo>
                    <a:pt x="11" y="40"/>
                    <a:pt x="10" y="39"/>
                    <a:pt x="10" y="38"/>
                  </a:cubicBezTo>
                  <a:cubicBezTo>
                    <a:pt x="8" y="35"/>
                    <a:pt x="8" y="32"/>
                    <a:pt x="8" y="29"/>
                  </a:cubicBezTo>
                  <a:cubicBezTo>
                    <a:pt x="8" y="27"/>
                    <a:pt x="8" y="26"/>
                    <a:pt x="8" y="24"/>
                  </a:cubicBezTo>
                  <a:cubicBezTo>
                    <a:pt x="9" y="23"/>
                    <a:pt x="9" y="22"/>
                    <a:pt x="10" y="20"/>
                  </a:cubicBezTo>
                  <a:cubicBezTo>
                    <a:pt x="10" y="19"/>
                    <a:pt x="11" y="18"/>
                    <a:pt x="12" y="16"/>
                  </a:cubicBezTo>
                  <a:cubicBezTo>
                    <a:pt x="13" y="15"/>
                    <a:pt x="14" y="14"/>
                    <a:pt x="15" y="13"/>
                  </a:cubicBezTo>
                  <a:cubicBezTo>
                    <a:pt x="16" y="12"/>
                    <a:pt x="17" y="11"/>
                    <a:pt x="18" y="11"/>
                  </a:cubicBezTo>
                  <a:cubicBezTo>
                    <a:pt x="19" y="10"/>
                    <a:pt x="21" y="9"/>
                    <a:pt x="22" y="9"/>
                  </a:cubicBezTo>
                  <a:cubicBezTo>
                    <a:pt x="23" y="8"/>
                    <a:pt x="25" y="8"/>
                    <a:pt x="26" y="7"/>
                  </a:cubicBezTo>
                  <a:cubicBezTo>
                    <a:pt x="28" y="7"/>
                    <a:pt x="29" y="7"/>
                    <a:pt x="31" y="7"/>
                  </a:cubicBezTo>
                  <a:cubicBezTo>
                    <a:pt x="32" y="7"/>
                    <a:pt x="34" y="7"/>
                    <a:pt x="35" y="7"/>
                  </a:cubicBezTo>
                  <a:cubicBezTo>
                    <a:pt x="37" y="8"/>
                    <a:pt x="38" y="8"/>
                    <a:pt x="40" y="9"/>
                  </a:cubicBezTo>
                  <a:cubicBezTo>
                    <a:pt x="41" y="9"/>
                    <a:pt x="42" y="10"/>
                    <a:pt x="43" y="10"/>
                  </a:cubicBezTo>
                  <a:cubicBezTo>
                    <a:pt x="45" y="11"/>
                    <a:pt x="46" y="12"/>
                    <a:pt x="47" y="13"/>
                  </a:cubicBezTo>
                  <a:lnTo>
                    <a:pt x="47" y="13"/>
                  </a:lnTo>
                  <a:cubicBezTo>
                    <a:pt x="47" y="13"/>
                    <a:pt x="47" y="13"/>
                    <a:pt x="47" y="13"/>
                  </a:cubicBezTo>
                  <a:lnTo>
                    <a:pt x="52" y="8"/>
                  </a:lnTo>
                  <a:lnTo>
                    <a:pt x="53" y="8"/>
                  </a:lnTo>
                  <a:cubicBezTo>
                    <a:pt x="53" y="8"/>
                    <a:pt x="53" y="8"/>
                    <a:pt x="53" y="7"/>
                  </a:cubicBezTo>
                  <a:cubicBezTo>
                    <a:pt x="51" y="6"/>
                    <a:pt x="50" y="5"/>
                    <a:pt x="48" y="4"/>
                  </a:cubicBezTo>
                  <a:cubicBezTo>
                    <a:pt x="46" y="3"/>
                    <a:pt x="45" y="2"/>
                    <a:pt x="43" y="2"/>
                  </a:cubicBezTo>
                  <a:cubicBezTo>
                    <a:pt x="41" y="1"/>
                    <a:pt x="39" y="1"/>
                    <a:pt x="37" y="1"/>
                  </a:cubicBezTo>
                  <a:cubicBezTo>
                    <a:pt x="35" y="0"/>
                    <a:pt x="33" y="0"/>
                    <a:pt x="32" y="0"/>
                  </a:cubicBezTo>
                  <a:cubicBezTo>
                    <a:pt x="29" y="0"/>
                    <a:pt x="27" y="0"/>
                    <a:pt x="25" y="1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7" y="3"/>
                    <a:pt x="15" y="4"/>
                    <a:pt x="14" y="5"/>
                  </a:cubicBezTo>
                  <a:cubicBezTo>
                    <a:pt x="12" y="6"/>
                    <a:pt x="10" y="7"/>
                    <a:pt x="9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210050" y="4600576"/>
              <a:ext cx="434975" cy="477838"/>
            </a:xfrm>
            <a:custGeom>
              <a:avLst/>
              <a:gdLst>
                <a:gd name="T0" fmla="*/ 52 w 52"/>
                <a:gd name="T1" fmla="*/ 44 h 57"/>
                <a:gd name="T2" fmla="*/ 52 w 52"/>
                <a:gd name="T3" fmla="*/ 53 h 57"/>
                <a:gd name="T4" fmla="*/ 31 w 52"/>
                <a:gd name="T5" fmla="*/ 57 h 57"/>
                <a:gd name="T6" fmla="*/ 15 w 52"/>
                <a:gd name="T7" fmla="*/ 54 h 57"/>
                <a:gd name="T8" fmla="*/ 4 w 52"/>
                <a:gd name="T9" fmla="*/ 43 h 57"/>
                <a:gd name="T10" fmla="*/ 0 w 52"/>
                <a:gd name="T11" fmla="*/ 29 h 57"/>
                <a:gd name="T12" fmla="*/ 9 w 52"/>
                <a:gd name="T13" fmla="*/ 9 h 57"/>
                <a:gd name="T14" fmla="*/ 31 w 52"/>
                <a:gd name="T15" fmla="*/ 0 h 57"/>
                <a:gd name="T16" fmla="*/ 51 w 52"/>
                <a:gd name="T17" fmla="*/ 5 h 57"/>
                <a:gd name="T18" fmla="*/ 51 w 52"/>
                <a:gd name="T19" fmla="*/ 14 h 57"/>
                <a:gd name="T20" fmla="*/ 31 w 52"/>
                <a:gd name="T21" fmla="*/ 8 h 57"/>
                <a:gd name="T22" fmla="*/ 15 w 52"/>
                <a:gd name="T23" fmla="*/ 14 h 57"/>
                <a:gd name="T24" fmla="*/ 9 w 52"/>
                <a:gd name="T25" fmla="*/ 29 h 57"/>
                <a:gd name="T26" fmla="*/ 15 w 52"/>
                <a:gd name="T27" fmla="*/ 44 h 57"/>
                <a:gd name="T28" fmla="*/ 31 w 52"/>
                <a:gd name="T29" fmla="*/ 50 h 57"/>
                <a:gd name="T30" fmla="*/ 52 w 52"/>
                <a:gd name="T31" fmla="*/ 4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" h="57">
                  <a:moveTo>
                    <a:pt x="52" y="44"/>
                  </a:moveTo>
                  <a:lnTo>
                    <a:pt x="52" y="53"/>
                  </a:lnTo>
                  <a:cubicBezTo>
                    <a:pt x="46" y="56"/>
                    <a:pt x="39" y="57"/>
                    <a:pt x="31" y="57"/>
                  </a:cubicBezTo>
                  <a:cubicBezTo>
                    <a:pt x="24" y="57"/>
                    <a:pt x="19" y="56"/>
                    <a:pt x="15" y="54"/>
                  </a:cubicBezTo>
                  <a:cubicBezTo>
                    <a:pt x="10" y="51"/>
                    <a:pt x="7" y="48"/>
                    <a:pt x="4" y="43"/>
                  </a:cubicBezTo>
                  <a:cubicBezTo>
                    <a:pt x="1" y="39"/>
                    <a:pt x="0" y="34"/>
                    <a:pt x="0" y="29"/>
                  </a:cubicBezTo>
                  <a:cubicBezTo>
                    <a:pt x="0" y="21"/>
                    <a:pt x="3" y="14"/>
                    <a:pt x="9" y="9"/>
                  </a:cubicBezTo>
                  <a:cubicBezTo>
                    <a:pt x="15" y="3"/>
                    <a:pt x="22" y="0"/>
                    <a:pt x="31" y="0"/>
                  </a:cubicBezTo>
                  <a:cubicBezTo>
                    <a:pt x="37" y="0"/>
                    <a:pt x="44" y="2"/>
                    <a:pt x="51" y="5"/>
                  </a:cubicBezTo>
                  <a:lnTo>
                    <a:pt x="51" y="14"/>
                  </a:lnTo>
                  <a:cubicBezTo>
                    <a:pt x="44" y="10"/>
                    <a:pt x="38" y="8"/>
                    <a:pt x="31" y="8"/>
                  </a:cubicBezTo>
                  <a:cubicBezTo>
                    <a:pt x="25" y="8"/>
                    <a:pt x="19" y="10"/>
                    <a:pt x="15" y="14"/>
                  </a:cubicBezTo>
                  <a:cubicBezTo>
                    <a:pt x="11" y="18"/>
                    <a:pt x="9" y="23"/>
                    <a:pt x="9" y="29"/>
                  </a:cubicBezTo>
                  <a:cubicBezTo>
                    <a:pt x="9" y="35"/>
                    <a:pt x="11" y="40"/>
                    <a:pt x="15" y="44"/>
                  </a:cubicBezTo>
                  <a:cubicBezTo>
                    <a:pt x="19" y="48"/>
                    <a:pt x="25" y="50"/>
                    <a:pt x="31" y="50"/>
                  </a:cubicBezTo>
                  <a:cubicBezTo>
                    <a:pt x="38" y="50"/>
                    <a:pt x="45" y="48"/>
                    <a:pt x="52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746625" y="4610101"/>
              <a:ext cx="66675" cy="476250"/>
            </a:xfrm>
            <a:custGeom>
              <a:avLst/>
              <a:gdLst>
                <a:gd name="T0" fmla="*/ 0 w 8"/>
                <a:gd name="T1" fmla="*/ 0 h 57"/>
                <a:gd name="T2" fmla="*/ 8 w 8"/>
                <a:gd name="T3" fmla="*/ 0 h 57"/>
                <a:gd name="T4" fmla="*/ 8 w 8"/>
                <a:gd name="T5" fmla="*/ 57 h 57"/>
                <a:gd name="T6" fmla="*/ 0 w 8"/>
                <a:gd name="T7" fmla="*/ 57 h 57"/>
                <a:gd name="T8" fmla="*/ 0 w 8"/>
                <a:gd name="T9" fmla="*/ 13 h 57"/>
                <a:gd name="T10" fmla="*/ 0 w 8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7">
                  <a:moveTo>
                    <a:pt x="0" y="0"/>
                  </a:moveTo>
                  <a:lnTo>
                    <a:pt x="8" y="0"/>
                  </a:lnTo>
                  <a:lnTo>
                    <a:pt x="8" y="57"/>
                  </a:lnTo>
                  <a:lnTo>
                    <a:pt x="0" y="57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pic>
        <p:nvPicPr>
          <p:cNvPr id="14" name="13 Imagen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14034"/>
            <a:ext cx="1080120" cy="37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05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9584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4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ogci.org.ar/" TargetMode="External"/><Relationship Id="rId2" Type="http://schemas.openxmlformats.org/officeDocument/2006/relationships/hyperlink" Target="http://www.sigen.gob.ar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microsoft.com/office/2007/relationships/hdphoto" Target="../media/hdphoto3.wdp"/><Relationship Id="rId17" Type="http://schemas.openxmlformats.org/officeDocument/2006/relationships/image" Target="../media/image18.png"/><Relationship Id="rId2" Type="http://schemas.openxmlformats.org/officeDocument/2006/relationships/image" Target="../media/image5.png"/><Relationship Id="rId16" Type="http://schemas.openxmlformats.org/officeDocument/2006/relationships/image" Target="../media/image17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microsoft.com/office/2007/relationships/hdphoto" Target="../media/hdphoto4.wdp"/><Relationship Id="rId10" Type="http://schemas.openxmlformats.org/officeDocument/2006/relationships/image" Target="../media/image13.png"/><Relationship Id="rId19" Type="http://schemas.microsoft.com/office/2007/relationships/hdphoto" Target="../media/hdphoto5.wdp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53975" y="0"/>
            <a:ext cx="9205913" cy="6858000"/>
          </a:xfrm>
          <a:prstGeom prst="rect">
            <a:avLst/>
          </a:prstGeom>
          <a:gradFill flip="none" rotWithShape="1">
            <a:gsLst>
              <a:gs pos="0">
                <a:srgbClr val="00589F">
                  <a:shade val="30000"/>
                  <a:satMod val="115000"/>
                </a:srgbClr>
              </a:gs>
              <a:gs pos="50000">
                <a:srgbClr val="00589F">
                  <a:shade val="67500"/>
                  <a:satMod val="115000"/>
                </a:srgbClr>
              </a:gs>
              <a:gs pos="100000">
                <a:srgbClr val="00589F">
                  <a:shade val="100000"/>
                  <a:satMod val="115000"/>
                </a:srgbClr>
              </a:gs>
            </a:gsLst>
            <a:lin ang="13500000" scaled="1"/>
            <a:tileRect/>
          </a:gradFill>
          <a:ln w="0">
            <a:solidFill>
              <a:srgbClr val="00589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-77788" y="4587875"/>
            <a:ext cx="9244336" cy="2270125"/>
          </a:xfrm>
          <a:custGeom>
            <a:avLst/>
            <a:gdLst>
              <a:gd name="T0" fmla="*/ 2 w 1101"/>
              <a:gd name="T1" fmla="*/ 75 h 271"/>
              <a:gd name="T2" fmla="*/ 0 w 1101"/>
              <a:gd name="T3" fmla="*/ 271 h 271"/>
              <a:gd name="T4" fmla="*/ 1101 w 1101"/>
              <a:gd name="T5" fmla="*/ 271 h 271"/>
              <a:gd name="T6" fmla="*/ 1101 w 1101"/>
              <a:gd name="T7" fmla="*/ 0 h 271"/>
              <a:gd name="T8" fmla="*/ 2 w 1101"/>
              <a:gd name="T9" fmla="*/ 75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1" h="271">
                <a:moveTo>
                  <a:pt x="2" y="75"/>
                </a:moveTo>
                <a:lnTo>
                  <a:pt x="0" y="271"/>
                </a:lnTo>
                <a:lnTo>
                  <a:pt x="1101" y="271"/>
                </a:lnTo>
                <a:lnTo>
                  <a:pt x="1101" y="0"/>
                </a:lnTo>
                <a:cubicBezTo>
                  <a:pt x="1048" y="23"/>
                  <a:pt x="580" y="132"/>
                  <a:pt x="2" y="75"/>
                </a:cubicBezTo>
                <a:close/>
              </a:path>
            </a:pathLst>
          </a:cu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-63334" y="4587875"/>
            <a:ext cx="9239084" cy="805804"/>
          </a:xfrm>
          <a:custGeom>
            <a:avLst/>
            <a:gdLst>
              <a:gd name="T0" fmla="*/ 1120 w 1135"/>
              <a:gd name="T1" fmla="*/ 1 h 115"/>
              <a:gd name="T2" fmla="*/ 0 w 1135"/>
              <a:gd name="T3" fmla="*/ 77 h 115"/>
              <a:gd name="T4" fmla="*/ 0 w 1135"/>
              <a:gd name="T5" fmla="*/ 80 h 115"/>
              <a:gd name="T6" fmla="*/ 1115 w 1135"/>
              <a:gd name="T7" fmla="*/ 7 h 115"/>
              <a:gd name="T8" fmla="*/ 1120 w 1135"/>
              <a:gd name="T9" fmla="*/ 1 h 115"/>
              <a:gd name="connsiteX0" fmla="*/ 9868 w 10019"/>
              <a:gd name="connsiteY0" fmla="*/ 18 h 8513"/>
              <a:gd name="connsiteX1" fmla="*/ 0 w 10019"/>
              <a:gd name="connsiteY1" fmla="*/ 6627 h 8513"/>
              <a:gd name="connsiteX2" fmla="*/ 0 w 10019"/>
              <a:gd name="connsiteY2" fmla="*/ 6888 h 8513"/>
              <a:gd name="connsiteX3" fmla="*/ 9943 w 10019"/>
              <a:gd name="connsiteY3" fmla="*/ 783 h 8513"/>
              <a:gd name="connsiteX4" fmla="*/ 9868 w 10019"/>
              <a:gd name="connsiteY4" fmla="*/ 18 h 8513"/>
              <a:gd name="connsiteX0" fmla="*/ 9908 w 10017"/>
              <a:gd name="connsiteY0" fmla="*/ 35 h 9823"/>
              <a:gd name="connsiteX1" fmla="*/ 0 w 10017"/>
              <a:gd name="connsiteY1" fmla="*/ 7608 h 9823"/>
              <a:gd name="connsiteX2" fmla="*/ 0 w 10017"/>
              <a:gd name="connsiteY2" fmla="*/ 7914 h 9823"/>
              <a:gd name="connsiteX3" fmla="*/ 9924 w 10017"/>
              <a:gd name="connsiteY3" fmla="*/ 743 h 9823"/>
              <a:gd name="connsiteX4" fmla="*/ 9908 w 10017"/>
              <a:gd name="connsiteY4" fmla="*/ 35 h 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7" h="9823">
                <a:moveTo>
                  <a:pt x="9908" y="35"/>
                </a:moveTo>
                <a:cubicBezTo>
                  <a:pt x="6892" y="9739"/>
                  <a:pt x="2788" y="10978"/>
                  <a:pt x="0" y="7608"/>
                </a:cubicBezTo>
                <a:lnTo>
                  <a:pt x="0" y="7914"/>
                </a:lnTo>
                <a:cubicBezTo>
                  <a:pt x="2717" y="11489"/>
                  <a:pt x="6837" y="10549"/>
                  <a:pt x="9924" y="743"/>
                </a:cubicBezTo>
                <a:cubicBezTo>
                  <a:pt x="10100" y="27"/>
                  <a:pt x="9987" y="-67"/>
                  <a:pt x="9908" y="35"/>
                </a:cubicBezTo>
                <a:close/>
              </a:path>
            </a:pathLst>
          </a:custGeom>
          <a:solidFill>
            <a:srgbClr val="EEEEEE"/>
          </a:solidFill>
          <a:ln w="0">
            <a:solidFill>
              <a:srgbClr val="EEEEE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-69850" y="5438313"/>
            <a:ext cx="9236398" cy="1419687"/>
          </a:xfrm>
          <a:custGeom>
            <a:avLst/>
            <a:gdLst>
              <a:gd name="T0" fmla="*/ 1103 w 1105"/>
              <a:gd name="T1" fmla="*/ 120 h 181"/>
              <a:gd name="T2" fmla="*/ 1105 w 1105"/>
              <a:gd name="T3" fmla="*/ 179 h 181"/>
              <a:gd name="T4" fmla="*/ 0 w 1105"/>
              <a:gd name="T5" fmla="*/ 181 h 181"/>
              <a:gd name="T6" fmla="*/ 0 w 1105"/>
              <a:gd name="T7" fmla="*/ 0 h 181"/>
              <a:gd name="T8" fmla="*/ 1103 w 1105"/>
              <a:gd name="T9" fmla="*/ 12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5" h="181">
                <a:moveTo>
                  <a:pt x="1103" y="120"/>
                </a:moveTo>
                <a:lnTo>
                  <a:pt x="1105" y="179"/>
                </a:lnTo>
                <a:lnTo>
                  <a:pt x="0" y="181"/>
                </a:lnTo>
                <a:lnTo>
                  <a:pt x="0" y="0"/>
                </a:lnTo>
                <a:cubicBezTo>
                  <a:pt x="53" y="25"/>
                  <a:pt x="527" y="153"/>
                  <a:pt x="1103" y="120"/>
                </a:cubicBezTo>
                <a:close/>
              </a:path>
            </a:pathLst>
          </a:custGeom>
          <a:gradFill flip="none" rotWithShape="1">
            <a:gsLst>
              <a:gs pos="0">
                <a:srgbClr val="605D5C">
                  <a:shade val="30000"/>
                  <a:satMod val="115000"/>
                </a:srgbClr>
              </a:gs>
              <a:gs pos="50000">
                <a:srgbClr val="605D5C">
                  <a:shade val="67500"/>
                  <a:satMod val="115000"/>
                </a:srgbClr>
              </a:gs>
              <a:gs pos="100000">
                <a:srgbClr val="605D5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-54132" y="5438313"/>
            <a:ext cx="9220680" cy="1030044"/>
          </a:xfrm>
          <a:custGeom>
            <a:avLst/>
            <a:gdLst>
              <a:gd name="T0" fmla="*/ 15 w 1129"/>
              <a:gd name="T1" fmla="*/ 2 h 148"/>
              <a:gd name="T2" fmla="*/ 1129 w 1129"/>
              <a:gd name="T3" fmla="*/ 123 h 148"/>
              <a:gd name="T4" fmla="*/ 1129 w 1129"/>
              <a:gd name="T5" fmla="*/ 126 h 148"/>
              <a:gd name="T6" fmla="*/ 19 w 1129"/>
              <a:gd name="T7" fmla="*/ 8 h 148"/>
              <a:gd name="T8" fmla="*/ 15 w 1129"/>
              <a:gd name="T9" fmla="*/ 2 h 148"/>
              <a:gd name="connsiteX0" fmla="*/ 90 w 9957"/>
              <a:gd name="connsiteY0" fmla="*/ 21 h 8913"/>
              <a:gd name="connsiteX1" fmla="*/ 9957 w 9957"/>
              <a:gd name="connsiteY1" fmla="*/ 8197 h 8913"/>
              <a:gd name="connsiteX2" fmla="*/ 9957 w 9957"/>
              <a:gd name="connsiteY2" fmla="*/ 8400 h 8913"/>
              <a:gd name="connsiteX3" fmla="*/ 100 w 9957"/>
              <a:gd name="connsiteY3" fmla="*/ 931 h 8913"/>
              <a:gd name="connsiteX4" fmla="*/ 90 w 9957"/>
              <a:gd name="connsiteY4" fmla="*/ 21 h 8913"/>
              <a:gd name="connsiteX0" fmla="*/ 62 w 10023"/>
              <a:gd name="connsiteY0" fmla="*/ 28 h 9863"/>
              <a:gd name="connsiteX1" fmla="*/ 10023 w 10023"/>
              <a:gd name="connsiteY1" fmla="*/ 9060 h 9863"/>
              <a:gd name="connsiteX2" fmla="*/ 10023 w 10023"/>
              <a:gd name="connsiteY2" fmla="*/ 9287 h 9863"/>
              <a:gd name="connsiteX3" fmla="*/ 123 w 10023"/>
              <a:gd name="connsiteY3" fmla="*/ 908 h 9863"/>
              <a:gd name="connsiteX4" fmla="*/ 62 w 10023"/>
              <a:gd name="connsiteY4" fmla="*/ 28 h 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3" h="9863">
                <a:moveTo>
                  <a:pt x="62" y="28"/>
                </a:moveTo>
                <a:cubicBezTo>
                  <a:pt x="3095" y="8214"/>
                  <a:pt x="7221" y="10575"/>
                  <a:pt x="10023" y="9060"/>
                </a:cubicBezTo>
                <a:lnTo>
                  <a:pt x="10023" y="9287"/>
                </a:lnTo>
                <a:cubicBezTo>
                  <a:pt x="7292" y="10955"/>
                  <a:pt x="3237" y="9246"/>
                  <a:pt x="123" y="908"/>
                </a:cubicBezTo>
                <a:cubicBezTo>
                  <a:pt x="-45" y="377"/>
                  <a:pt x="-18" y="-124"/>
                  <a:pt x="62" y="28"/>
                </a:cubicBezTo>
                <a:close/>
              </a:path>
            </a:pathLst>
          </a:custGeom>
          <a:solidFill>
            <a:srgbClr val="FDF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26" name="25 Grupo"/>
          <p:cNvGrpSpPr/>
          <p:nvPr/>
        </p:nvGrpSpPr>
        <p:grpSpPr>
          <a:xfrm>
            <a:off x="3737796" y="2197276"/>
            <a:ext cx="4362596" cy="822727"/>
            <a:chOff x="290513" y="931863"/>
            <a:chExt cx="8401050" cy="1584326"/>
          </a:xfrm>
        </p:grpSpPr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290513" y="931863"/>
              <a:ext cx="5778500" cy="554038"/>
            </a:xfrm>
            <a:custGeom>
              <a:avLst/>
              <a:gdLst>
                <a:gd name="T0" fmla="*/ 24 w 690"/>
                <a:gd name="T1" fmla="*/ 27 h 66"/>
                <a:gd name="T2" fmla="*/ 9 w 690"/>
                <a:gd name="T3" fmla="*/ 50 h 66"/>
                <a:gd name="T4" fmla="*/ 9 w 690"/>
                <a:gd name="T5" fmla="*/ 7 h 66"/>
                <a:gd name="T6" fmla="*/ 58 w 690"/>
                <a:gd name="T7" fmla="*/ 48 h 66"/>
                <a:gd name="T8" fmla="*/ 46 w 690"/>
                <a:gd name="T9" fmla="*/ 24 h 66"/>
                <a:gd name="T10" fmla="*/ 66 w 690"/>
                <a:gd name="T11" fmla="*/ 31 h 66"/>
                <a:gd name="T12" fmla="*/ 81 w 690"/>
                <a:gd name="T13" fmla="*/ 38 h 66"/>
                <a:gd name="T14" fmla="*/ 100 w 690"/>
                <a:gd name="T15" fmla="*/ 45 h 66"/>
                <a:gd name="T16" fmla="*/ 74 w 690"/>
                <a:gd name="T17" fmla="*/ 19 h 66"/>
                <a:gd name="T18" fmla="*/ 138 w 690"/>
                <a:gd name="T19" fmla="*/ 32 h 66"/>
                <a:gd name="T20" fmla="*/ 126 w 690"/>
                <a:gd name="T21" fmla="*/ 15 h 66"/>
                <a:gd name="T22" fmla="*/ 151 w 690"/>
                <a:gd name="T23" fmla="*/ 4 h 66"/>
                <a:gd name="T24" fmla="*/ 186 w 690"/>
                <a:gd name="T25" fmla="*/ 24 h 66"/>
                <a:gd name="T26" fmla="*/ 175 w 690"/>
                <a:gd name="T27" fmla="*/ 48 h 66"/>
                <a:gd name="T28" fmla="*/ 172 w 690"/>
                <a:gd name="T29" fmla="*/ 15 h 66"/>
                <a:gd name="T30" fmla="*/ 203 w 690"/>
                <a:gd name="T31" fmla="*/ 20 h 66"/>
                <a:gd name="T32" fmla="*/ 221 w 690"/>
                <a:gd name="T33" fmla="*/ 33 h 66"/>
                <a:gd name="T34" fmla="*/ 254 w 690"/>
                <a:gd name="T35" fmla="*/ 4 h 66"/>
                <a:gd name="T36" fmla="*/ 258 w 690"/>
                <a:gd name="T37" fmla="*/ 47 h 66"/>
                <a:gd name="T38" fmla="*/ 296 w 690"/>
                <a:gd name="T39" fmla="*/ 48 h 66"/>
                <a:gd name="T40" fmla="*/ 304 w 690"/>
                <a:gd name="T41" fmla="*/ 22 h 66"/>
                <a:gd name="T42" fmla="*/ 304 w 690"/>
                <a:gd name="T43" fmla="*/ 37 h 66"/>
                <a:gd name="T44" fmla="*/ 316 w 690"/>
                <a:gd name="T45" fmla="*/ 21 h 66"/>
                <a:gd name="T46" fmla="*/ 313 w 690"/>
                <a:gd name="T47" fmla="*/ 66 h 66"/>
                <a:gd name="T48" fmla="*/ 337 w 690"/>
                <a:gd name="T49" fmla="*/ 35 h 66"/>
                <a:gd name="T50" fmla="*/ 368 w 690"/>
                <a:gd name="T51" fmla="*/ 47 h 66"/>
                <a:gd name="T52" fmla="*/ 361 w 690"/>
                <a:gd name="T53" fmla="*/ 19 h 66"/>
                <a:gd name="T54" fmla="*/ 361 w 690"/>
                <a:gd name="T55" fmla="*/ 22 h 66"/>
                <a:gd name="T56" fmla="*/ 385 w 690"/>
                <a:gd name="T57" fmla="*/ 47 h 66"/>
                <a:gd name="T58" fmla="*/ 388 w 690"/>
                <a:gd name="T59" fmla="*/ 26 h 66"/>
                <a:gd name="T60" fmla="*/ 416 w 690"/>
                <a:gd name="T61" fmla="*/ 20 h 66"/>
                <a:gd name="T62" fmla="*/ 413 w 690"/>
                <a:gd name="T63" fmla="*/ 4 h 66"/>
                <a:gd name="T64" fmla="*/ 426 w 690"/>
                <a:gd name="T65" fmla="*/ 22 h 66"/>
                <a:gd name="T66" fmla="*/ 448 w 690"/>
                <a:gd name="T67" fmla="*/ 50 h 66"/>
                <a:gd name="T68" fmla="*/ 443 w 690"/>
                <a:gd name="T69" fmla="*/ 32 h 66"/>
                <a:gd name="T70" fmla="*/ 443 w 690"/>
                <a:gd name="T71" fmla="*/ 35 h 66"/>
                <a:gd name="T72" fmla="*/ 459 w 690"/>
                <a:gd name="T73" fmla="*/ 1 h 66"/>
                <a:gd name="T74" fmla="*/ 474 w 690"/>
                <a:gd name="T75" fmla="*/ 4 h 66"/>
                <a:gd name="T76" fmla="*/ 482 w 690"/>
                <a:gd name="T77" fmla="*/ 23 h 66"/>
                <a:gd name="T78" fmla="*/ 481 w 690"/>
                <a:gd name="T79" fmla="*/ 50 h 66"/>
                <a:gd name="T80" fmla="*/ 512 w 690"/>
                <a:gd name="T81" fmla="*/ 26 h 66"/>
                <a:gd name="T82" fmla="*/ 537 w 690"/>
                <a:gd name="T83" fmla="*/ 45 h 66"/>
                <a:gd name="T84" fmla="*/ 511 w 690"/>
                <a:gd name="T85" fmla="*/ 43 h 66"/>
                <a:gd name="T86" fmla="*/ 520 w 690"/>
                <a:gd name="T87" fmla="*/ 48 h 66"/>
                <a:gd name="T88" fmla="*/ 569 w 690"/>
                <a:gd name="T89" fmla="*/ 50 h 66"/>
                <a:gd name="T90" fmla="*/ 566 w 690"/>
                <a:gd name="T91" fmla="*/ 22 h 66"/>
                <a:gd name="T92" fmla="*/ 545 w 690"/>
                <a:gd name="T93" fmla="*/ 35 h 66"/>
                <a:gd name="T94" fmla="*/ 588 w 690"/>
                <a:gd name="T95" fmla="*/ 19 h 66"/>
                <a:gd name="T96" fmla="*/ 597 w 690"/>
                <a:gd name="T97" fmla="*/ 51 h 66"/>
                <a:gd name="T98" fmla="*/ 595 w 690"/>
                <a:gd name="T99" fmla="*/ 35 h 66"/>
                <a:gd name="T100" fmla="*/ 589 w 690"/>
                <a:gd name="T101" fmla="*/ 15 h 66"/>
                <a:gd name="T102" fmla="*/ 642 w 690"/>
                <a:gd name="T103" fmla="*/ 51 h 66"/>
                <a:gd name="T104" fmla="*/ 643 w 690"/>
                <a:gd name="T105" fmla="*/ 48 h 66"/>
                <a:gd name="T106" fmla="*/ 669 w 690"/>
                <a:gd name="T107" fmla="*/ 44 h 66"/>
                <a:gd name="T108" fmla="*/ 662 w 690"/>
                <a:gd name="T109" fmla="*/ 35 h 66"/>
                <a:gd name="T110" fmla="*/ 686 w 690"/>
                <a:gd name="T111" fmla="*/ 3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0" h="66">
                  <a:moveTo>
                    <a:pt x="5" y="50"/>
                  </a:moveTo>
                  <a:lnTo>
                    <a:pt x="5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4"/>
                  </a:lnTo>
                  <a:cubicBezTo>
                    <a:pt x="22" y="4"/>
                    <a:pt x="26" y="5"/>
                    <a:pt x="29" y="7"/>
                  </a:cubicBezTo>
                  <a:cubicBezTo>
                    <a:pt x="31" y="9"/>
                    <a:pt x="33" y="12"/>
                    <a:pt x="33" y="16"/>
                  </a:cubicBezTo>
                  <a:cubicBezTo>
                    <a:pt x="33" y="21"/>
                    <a:pt x="30" y="25"/>
                    <a:pt x="24" y="27"/>
                  </a:cubicBezTo>
                  <a:cubicBezTo>
                    <a:pt x="25" y="28"/>
                    <a:pt x="27" y="30"/>
                    <a:pt x="29" y="33"/>
                  </a:cubicBezTo>
                  <a:lnTo>
                    <a:pt x="41" y="50"/>
                  </a:lnTo>
                  <a:lnTo>
                    <a:pt x="36" y="50"/>
                  </a:lnTo>
                  <a:lnTo>
                    <a:pt x="26" y="35"/>
                  </a:lnTo>
                  <a:cubicBezTo>
                    <a:pt x="25" y="32"/>
                    <a:pt x="23" y="30"/>
                    <a:pt x="22" y="29"/>
                  </a:cubicBezTo>
                  <a:cubicBezTo>
                    <a:pt x="20" y="28"/>
                    <a:pt x="18" y="28"/>
                    <a:pt x="16" y="28"/>
                  </a:cubicBezTo>
                  <a:lnTo>
                    <a:pt x="9" y="28"/>
                  </a:lnTo>
                  <a:lnTo>
                    <a:pt x="9" y="50"/>
                  </a:lnTo>
                  <a:lnTo>
                    <a:pt x="5" y="50"/>
                  </a:lnTo>
                  <a:close/>
                  <a:moveTo>
                    <a:pt x="9" y="25"/>
                  </a:moveTo>
                  <a:lnTo>
                    <a:pt x="16" y="25"/>
                  </a:lnTo>
                  <a:cubicBezTo>
                    <a:pt x="25" y="25"/>
                    <a:pt x="29" y="22"/>
                    <a:pt x="29" y="16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3" y="8"/>
                    <a:pt x="21" y="7"/>
                    <a:pt x="18" y="7"/>
                  </a:cubicBezTo>
                  <a:lnTo>
                    <a:pt x="17" y="7"/>
                  </a:lnTo>
                  <a:lnTo>
                    <a:pt x="9" y="7"/>
                  </a:lnTo>
                  <a:lnTo>
                    <a:pt x="9" y="25"/>
                  </a:lnTo>
                  <a:close/>
                  <a:moveTo>
                    <a:pt x="17" y="0"/>
                  </a:moveTo>
                  <a:close/>
                  <a:moveTo>
                    <a:pt x="20" y="50"/>
                  </a:moveTo>
                  <a:close/>
                  <a:moveTo>
                    <a:pt x="0" y="3"/>
                  </a:moveTo>
                  <a:close/>
                  <a:moveTo>
                    <a:pt x="46" y="34"/>
                  </a:moveTo>
                  <a:cubicBezTo>
                    <a:pt x="46" y="34"/>
                    <a:pt x="46" y="35"/>
                    <a:pt x="46" y="35"/>
                  </a:cubicBezTo>
                  <a:cubicBezTo>
                    <a:pt x="46" y="39"/>
                    <a:pt x="47" y="42"/>
                    <a:pt x="50" y="44"/>
                  </a:cubicBezTo>
                  <a:cubicBezTo>
                    <a:pt x="52" y="46"/>
                    <a:pt x="55" y="48"/>
                    <a:pt x="58" y="48"/>
                  </a:cubicBezTo>
                  <a:cubicBezTo>
                    <a:pt x="60" y="48"/>
                    <a:pt x="62" y="47"/>
                    <a:pt x="64" y="47"/>
                  </a:cubicBezTo>
                  <a:cubicBezTo>
                    <a:pt x="65" y="46"/>
                    <a:pt x="67" y="45"/>
                    <a:pt x="70" y="43"/>
                  </a:cubicBezTo>
                  <a:lnTo>
                    <a:pt x="70" y="43"/>
                  </a:lnTo>
                  <a:lnTo>
                    <a:pt x="70" y="47"/>
                  </a:lnTo>
                  <a:cubicBezTo>
                    <a:pt x="66" y="49"/>
                    <a:pt x="62" y="51"/>
                    <a:pt x="58" y="51"/>
                  </a:cubicBezTo>
                  <a:cubicBezTo>
                    <a:pt x="53" y="51"/>
                    <a:pt x="50" y="49"/>
                    <a:pt x="47" y="46"/>
                  </a:cubicBezTo>
                  <a:cubicBezTo>
                    <a:pt x="44" y="43"/>
                    <a:pt x="43" y="39"/>
                    <a:pt x="43" y="35"/>
                  </a:cubicBezTo>
                  <a:cubicBezTo>
                    <a:pt x="43" y="30"/>
                    <a:pt x="44" y="27"/>
                    <a:pt x="46" y="24"/>
                  </a:cubicBezTo>
                  <a:cubicBezTo>
                    <a:pt x="49" y="21"/>
                    <a:pt x="52" y="19"/>
                    <a:pt x="57" y="19"/>
                  </a:cubicBezTo>
                  <a:cubicBezTo>
                    <a:pt x="60" y="19"/>
                    <a:pt x="64" y="21"/>
                    <a:pt x="66" y="23"/>
                  </a:cubicBezTo>
                  <a:cubicBezTo>
                    <a:pt x="69" y="26"/>
                    <a:pt x="70" y="29"/>
                    <a:pt x="70" y="34"/>
                  </a:cubicBezTo>
                  <a:lnTo>
                    <a:pt x="70" y="34"/>
                  </a:lnTo>
                  <a:lnTo>
                    <a:pt x="46" y="34"/>
                  </a:lnTo>
                  <a:close/>
                  <a:moveTo>
                    <a:pt x="47" y="31"/>
                  </a:moveTo>
                  <a:lnTo>
                    <a:pt x="66" y="31"/>
                  </a:lnTo>
                  <a:lnTo>
                    <a:pt x="66" y="31"/>
                  </a:lnTo>
                  <a:cubicBezTo>
                    <a:pt x="65" y="25"/>
                    <a:pt x="62" y="22"/>
                    <a:pt x="57" y="22"/>
                  </a:cubicBezTo>
                  <a:cubicBezTo>
                    <a:pt x="54" y="22"/>
                    <a:pt x="52" y="23"/>
                    <a:pt x="50" y="25"/>
                  </a:cubicBezTo>
                  <a:cubicBezTo>
                    <a:pt x="48" y="26"/>
                    <a:pt x="47" y="29"/>
                    <a:pt x="47" y="31"/>
                  </a:cubicBezTo>
                  <a:close/>
                  <a:moveTo>
                    <a:pt x="57" y="15"/>
                  </a:moveTo>
                  <a:close/>
                  <a:moveTo>
                    <a:pt x="58" y="50"/>
                  </a:moveTo>
                  <a:close/>
                  <a:moveTo>
                    <a:pt x="78" y="20"/>
                  </a:moveTo>
                  <a:lnTo>
                    <a:pt x="81" y="20"/>
                  </a:lnTo>
                  <a:lnTo>
                    <a:pt x="81" y="38"/>
                  </a:lnTo>
                  <a:cubicBezTo>
                    <a:pt x="81" y="41"/>
                    <a:pt x="82" y="43"/>
                    <a:pt x="83" y="45"/>
                  </a:cubicBezTo>
                  <a:cubicBezTo>
                    <a:pt x="85" y="47"/>
                    <a:pt x="87" y="48"/>
                    <a:pt x="90" y="48"/>
                  </a:cubicBezTo>
                  <a:cubicBezTo>
                    <a:pt x="94" y="48"/>
                    <a:pt x="97" y="45"/>
                    <a:pt x="100" y="41"/>
                  </a:cubicBezTo>
                  <a:lnTo>
                    <a:pt x="100" y="20"/>
                  </a:lnTo>
                  <a:lnTo>
                    <a:pt x="103" y="20"/>
                  </a:lnTo>
                  <a:lnTo>
                    <a:pt x="103" y="50"/>
                  </a:lnTo>
                  <a:lnTo>
                    <a:pt x="100" y="50"/>
                  </a:lnTo>
                  <a:lnTo>
                    <a:pt x="100" y="45"/>
                  </a:lnTo>
                  <a:cubicBezTo>
                    <a:pt x="98" y="47"/>
                    <a:pt x="97" y="49"/>
                    <a:pt x="95" y="49"/>
                  </a:cubicBezTo>
                  <a:cubicBezTo>
                    <a:pt x="94" y="50"/>
                    <a:pt x="92" y="51"/>
                    <a:pt x="89" y="51"/>
                  </a:cubicBezTo>
                  <a:cubicBezTo>
                    <a:pt x="86" y="51"/>
                    <a:pt x="84" y="50"/>
                    <a:pt x="81" y="48"/>
                  </a:cubicBezTo>
                  <a:cubicBezTo>
                    <a:pt x="79" y="46"/>
                    <a:pt x="78" y="43"/>
                    <a:pt x="78" y="39"/>
                  </a:cubicBezTo>
                  <a:lnTo>
                    <a:pt x="78" y="20"/>
                  </a:lnTo>
                  <a:close/>
                  <a:moveTo>
                    <a:pt x="91" y="15"/>
                  </a:moveTo>
                  <a:close/>
                  <a:moveTo>
                    <a:pt x="102" y="50"/>
                  </a:moveTo>
                  <a:close/>
                  <a:moveTo>
                    <a:pt x="74" y="19"/>
                  </a:moveTo>
                  <a:close/>
                  <a:moveTo>
                    <a:pt x="113" y="50"/>
                  </a:moveTo>
                  <a:lnTo>
                    <a:pt x="113" y="20"/>
                  </a:lnTo>
                  <a:lnTo>
                    <a:pt x="116" y="20"/>
                  </a:lnTo>
                  <a:lnTo>
                    <a:pt x="116" y="26"/>
                  </a:lnTo>
                  <a:cubicBezTo>
                    <a:pt x="117" y="24"/>
                    <a:pt x="119" y="22"/>
                    <a:pt x="120" y="21"/>
                  </a:cubicBezTo>
                  <a:cubicBezTo>
                    <a:pt x="122" y="20"/>
                    <a:pt x="124" y="19"/>
                    <a:pt x="126" y="19"/>
                  </a:cubicBezTo>
                  <a:cubicBezTo>
                    <a:pt x="130" y="19"/>
                    <a:pt x="132" y="20"/>
                    <a:pt x="135" y="22"/>
                  </a:cubicBezTo>
                  <a:cubicBezTo>
                    <a:pt x="137" y="24"/>
                    <a:pt x="138" y="28"/>
                    <a:pt x="138" y="32"/>
                  </a:cubicBezTo>
                  <a:lnTo>
                    <a:pt x="138" y="50"/>
                  </a:lnTo>
                  <a:lnTo>
                    <a:pt x="134" y="50"/>
                  </a:lnTo>
                  <a:lnTo>
                    <a:pt x="134" y="33"/>
                  </a:lnTo>
                  <a:cubicBezTo>
                    <a:pt x="134" y="26"/>
                    <a:pt x="132" y="22"/>
                    <a:pt x="126" y="22"/>
                  </a:cubicBezTo>
                  <a:cubicBezTo>
                    <a:pt x="122" y="22"/>
                    <a:pt x="119" y="25"/>
                    <a:pt x="116" y="29"/>
                  </a:cubicBezTo>
                  <a:lnTo>
                    <a:pt x="116" y="50"/>
                  </a:lnTo>
                  <a:lnTo>
                    <a:pt x="113" y="50"/>
                  </a:lnTo>
                  <a:close/>
                  <a:moveTo>
                    <a:pt x="126" y="15"/>
                  </a:moveTo>
                  <a:close/>
                  <a:moveTo>
                    <a:pt x="125" y="50"/>
                  </a:moveTo>
                  <a:close/>
                  <a:moveTo>
                    <a:pt x="148" y="20"/>
                  </a:moveTo>
                  <a:lnTo>
                    <a:pt x="151" y="20"/>
                  </a:lnTo>
                  <a:lnTo>
                    <a:pt x="151" y="50"/>
                  </a:lnTo>
                  <a:lnTo>
                    <a:pt x="148" y="50"/>
                  </a:lnTo>
                  <a:lnTo>
                    <a:pt x="148" y="20"/>
                  </a:lnTo>
                  <a:close/>
                  <a:moveTo>
                    <a:pt x="148" y="4"/>
                  </a:moveTo>
                  <a:lnTo>
                    <a:pt x="151" y="4"/>
                  </a:lnTo>
                  <a:lnTo>
                    <a:pt x="151" y="10"/>
                  </a:lnTo>
                  <a:lnTo>
                    <a:pt x="148" y="10"/>
                  </a:lnTo>
                  <a:lnTo>
                    <a:pt x="148" y="4"/>
                  </a:lnTo>
                  <a:close/>
                  <a:moveTo>
                    <a:pt x="149" y="50"/>
                  </a:moveTo>
                  <a:close/>
                  <a:moveTo>
                    <a:pt x="160" y="35"/>
                  </a:moveTo>
                  <a:cubicBezTo>
                    <a:pt x="160" y="31"/>
                    <a:pt x="161" y="27"/>
                    <a:pt x="164" y="24"/>
                  </a:cubicBezTo>
                  <a:cubicBezTo>
                    <a:pt x="167" y="21"/>
                    <a:pt x="171" y="19"/>
                    <a:pt x="175" y="19"/>
                  </a:cubicBezTo>
                  <a:cubicBezTo>
                    <a:pt x="180" y="19"/>
                    <a:pt x="183" y="21"/>
                    <a:pt x="186" y="24"/>
                  </a:cubicBezTo>
                  <a:cubicBezTo>
                    <a:pt x="189" y="27"/>
                    <a:pt x="191" y="30"/>
                    <a:pt x="191" y="35"/>
                  </a:cubicBezTo>
                  <a:cubicBezTo>
                    <a:pt x="191" y="39"/>
                    <a:pt x="190" y="43"/>
                    <a:pt x="187" y="46"/>
                  </a:cubicBezTo>
                  <a:cubicBezTo>
                    <a:pt x="184" y="49"/>
                    <a:pt x="180" y="51"/>
                    <a:pt x="175" y="51"/>
                  </a:cubicBezTo>
                  <a:cubicBezTo>
                    <a:pt x="171" y="51"/>
                    <a:pt x="167" y="49"/>
                    <a:pt x="164" y="46"/>
                  </a:cubicBezTo>
                  <a:cubicBezTo>
                    <a:pt x="161" y="43"/>
                    <a:pt x="160" y="40"/>
                    <a:pt x="160" y="35"/>
                  </a:cubicBezTo>
                  <a:close/>
                  <a:moveTo>
                    <a:pt x="163" y="35"/>
                  </a:moveTo>
                  <a:cubicBezTo>
                    <a:pt x="163" y="39"/>
                    <a:pt x="164" y="42"/>
                    <a:pt x="167" y="44"/>
                  </a:cubicBezTo>
                  <a:cubicBezTo>
                    <a:pt x="169" y="46"/>
                    <a:pt x="172" y="48"/>
                    <a:pt x="175" y="48"/>
                  </a:cubicBezTo>
                  <a:cubicBezTo>
                    <a:pt x="179" y="48"/>
                    <a:pt x="182" y="46"/>
                    <a:pt x="184" y="44"/>
                  </a:cubicBezTo>
                  <a:cubicBezTo>
                    <a:pt x="186" y="42"/>
                    <a:pt x="187" y="39"/>
                    <a:pt x="187" y="35"/>
                  </a:cubicBezTo>
                  <a:cubicBezTo>
                    <a:pt x="187" y="31"/>
                    <a:pt x="186" y="28"/>
                    <a:pt x="184" y="26"/>
                  </a:cubicBezTo>
                  <a:cubicBezTo>
                    <a:pt x="182" y="24"/>
                    <a:pt x="179" y="22"/>
                    <a:pt x="175" y="22"/>
                  </a:cubicBezTo>
                  <a:cubicBezTo>
                    <a:pt x="172" y="22"/>
                    <a:pt x="169" y="24"/>
                    <a:pt x="167" y="26"/>
                  </a:cubicBezTo>
                  <a:cubicBezTo>
                    <a:pt x="164" y="28"/>
                    <a:pt x="163" y="31"/>
                    <a:pt x="163" y="35"/>
                  </a:cubicBezTo>
                  <a:close/>
                  <a:moveTo>
                    <a:pt x="175" y="15"/>
                  </a:moveTo>
                  <a:close/>
                  <a:moveTo>
                    <a:pt x="172" y="15"/>
                  </a:moveTo>
                  <a:lnTo>
                    <a:pt x="179" y="4"/>
                  </a:lnTo>
                  <a:lnTo>
                    <a:pt x="185" y="4"/>
                  </a:lnTo>
                  <a:lnTo>
                    <a:pt x="174" y="15"/>
                  </a:lnTo>
                  <a:lnTo>
                    <a:pt x="172" y="15"/>
                  </a:lnTo>
                  <a:close/>
                  <a:moveTo>
                    <a:pt x="175" y="15"/>
                  </a:moveTo>
                  <a:close/>
                  <a:moveTo>
                    <a:pt x="199" y="50"/>
                  </a:moveTo>
                  <a:lnTo>
                    <a:pt x="199" y="20"/>
                  </a:lnTo>
                  <a:lnTo>
                    <a:pt x="203" y="20"/>
                  </a:lnTo>
                  <a:lnTo>
                    <a:pt x="203" y="26"/>
                  </a:lnTo>
                  <a:cubicBezTo>
                    <a:pt x="204" y="24"/>
                    <a:pt x="205" y="22"/>
                    <a:pt x="207" y="21"/>
                  </a:cubicBezTo>
                  <a:cubicBezTo>
                    <a:pt x="209" y="20"/>
                    <a:pt x="211" y="19"/>
                    <a:pt x="213" y="19"/>
                  </a:cubicBezTo>
                  <a:cubicBezTo>
                    <a:pt x="216" y="19"/>
                    <a:pt x="219" y="20"/>
                    <a:pt x="221" y="22"/>
                  </a:cubicBezTo>
                  <a:cubicBezTo>
                    <a:pt x="223" y="24"/>
                    <a:pt x="224" y="28"/>
                    <a:pt x="224" y="32"/>
                  </a:cubicBezTo>
                  <a:lnTo>
                    <a:pt x="224" y="50"/>
                  </a:lnTo>
                  <a:lnTo>
                    <a:pt x="221" y="50"/>
                  </a:lnTo>
                  <a:lnTo>
                    <a:pt x="221" y="33"/>
                  </a:lnTo>
                  <a:cubicBezTo>
                    <a:pt x="221" y="26"/>
                    <a:pt x="218" y="22"/>
                    <a:pt x="213" y="22"/>
                  </a:cubicBezTo>
                  <a:cubicBezTo>
                    <a:pt x="209" y="22"/>
                    <a:pt x="205" y="25"/>
                    <a:pt x="203" y="29"/>
                  </a:cubicBezTo>
                  <a:lnTo>
                    <a:pt x="203" y="50"/>
                  </a:lnTo>
                  <a:lnTo>
                    <a:pt x="199" y="50"/>
                  </a:lnTo>
                  <a:close/>
                  <a:moveTo>
                    <a:pt x="212" y="15"/>
                  </a:moveTo>
                  <a:close/>
                  <a:moveTo>
                    <a:pt x="212" y="50"/>
                  </a:moveTo>
                  <a:close/>
                  <a:moveTo>
                    <a:pt x="254" y="50"/>
                  </a:moveTo>
                  <a:lnTo>
                    <a:pt x="254" y="4"/>
                  </a:lnTo>
                  <a:lnTo>
                    <a:pt x="280" y="4"/>
                  </a:lnTo>
                  <a:lnTo>
                    <a:pt x="280" y="7"/>
                  </a:lnTo>
                  <a:lnTo>
                    <a:pt x="258" y="7"/>
                  </a:lnTo>
                  <a:lnTo>
                    <a:pt x="258" y="25"/>
                  </a:lnTo>
                  <a:lnTo>
                    <a:pt x="279" y="25"/>
                  </a:lnTo>
                  <a:lnTo>
                    <a:pt x="279" y="28"/>
                  </a:lnTo>
                  <a:lnTo>
                    <a:pt x="258" y="28"/>
                  </a:lnTo>
                  <a:lnTo>
                    <a:pt x="258" y="47"/>
                  </a:lnTo>
                  <a:lnTo>
                    <a:pt x="280" y="47"/>
                  </a:lnTo>
                  <a:lnTo>
                    <a:pt x="280" y="50"/>
                  </a:lnTo>
                  <a:lnTo>
                    <a:pt x="254" y="50"/>
                  </a:lnTo>
                  <a:close/>
                  <a:moveTo>
                    <a:pt x="267" y="0"/>
                  </a:moveTo>
                  <a:close/>
                  <a:moveTo>
                    <a:pt x="276" y="50"/>
                  </a:moveTo>
                  <a:close/>
                  <a:moveTo>
                    <a:pt x="249" y="3"/>
                  </a:moveTo>
                  <a:close/>
                  <a:moveTo>
                    <a:pt x="286" y="45"/>
                  </a:moveTo>
                  <a:cubicBezTo>
                    <a:pt x="289" y="47"/>
                    <a:pt x="293" y="48"/>
                    <a:pt x="296" y="48"/>
                  </a:cubicBezTo>
                  <a:cubicBezTo>
                    <a:pt x="298" y="48"/>
                    <a:pt x="299" y="47"/>
                    <a:pt x="300" y="46"/>
                  </a:cubicBezTo>
                  <a:cubicBezTo>
                    <a:pt x="302" y="45"/>
                    <a:pt x="302" y="44"/>
                    <a:pt x="302" y="42"/>
                  </a:cubicBezTo>
                  <a:cubicBezTo>
                    <a:pt x="302" y="40"/>
                    <a:pt x="301" y="38"/>
                    <a:pt x="297" y="37"/>
                  </a:cubicBezTo>
                  <a:lnTo>
                    <a:pt x="294" y="36"/>
                  </a:lnTo>
                  <a:cubicBezTo>
                    <a:pt x="289" y="34"/>
                    <a:pt x="286" y="31"/>
                    <a:pt x="286" y="27"/>
                  </a:cubicBezTo>
                  <a:cubicBezTo>
                    <a:pt x="286" y="25"/>
                    <a:pt x="287" y="23"/>
                    <a:pt x="289" y="22"/>
                  </a:cubicBezTo>
                  <a:cubicBezTo>
                    <a:pt x="291" y="20"/>
                    <a:pt x="293" y="19"/>
                    <a:pt x="296" y="19"/>
                  </a:cubicBezTo>
                  <a:cubicBezTo>
                    <a:pt x="298" y="19"/>
                    <a:pt x="301" y="20"/>
                    <a:pt x="304" y="22"/>
                  </a:cubicBezTo>
                  <a:lnTo>
                    <a:pt x="304" y="26"/>
                  </a:lnTo>
                  <a:cubicBezTo>
                    <a:pt x="301" y="23"/>
                    <a:pt x="298" y="22"/>
                    <a:pt x="296" y="22"/>
                  </a:cubicBezTo>
                  <a:cubicBezTo>
                    <a:pt x="294" y="22"/>
                    <a:pt x="292" y="23"/>
                    <a:pt x="291" y="24"/>
                  </a:cubicBezTo>
                  <a:cubicBezTo>
                    <a:pt x="290" y="25"/>
                    <a:pt x="289" y="26"/>
                    <a:pt x="289" y="27"/>
                  </a:cubicBezTo>
                  <a:cubicBezTo>
                    <a:pt x="289" y="29"/>
                    <a:pt x="290" y="30"/>
                    <a:pt x="291" y="30"/>
                  </a:cubicBezTo>
                  <a:cubicBezTo>
                    <a:pt x="292" y="31"/>
                    <a:pt x="293" y="32"/>
                    <a:pt x="295" y="33"/>
                  </a:cubicBezTo>
                  <a:lnTo>
                    <a:pt x="298" y="34"/>
                  </a:lnTo>
                  <a:cubicBezTo>
                    <a:pt x="301" y="35"/>
                    <a:pt x="302" y="36"/>
                    <a:pt x="304" y="37"/>
                  </a:cubicBezTo>
                  <a:cubicBezTo>
                    <a:pt x="305" y="39"/>
                    <a:pt x="305" y="40"/>
                    <a:pt x="305" y="42"/>
                  </a:cubicBezTo>
                  <a:cubicBezTo>
                    <a:pt x="305" y="45"/>
                    <a:pt x="304" y="47"/>
                    <a:pt x="302" y="49"/>
                  </a:cubicBezTo>
                  <a:cubicBezTo>
                    <a:pt x="300" y="50"/>
                    <a:pt x="298" y="51"/>
                    <a:pt x="295" y="51"/>
                  </a:cubicBezTo>
                  <a:cubicBezTo>
                    <a:pt x="292" y="51"/>
                    <a:pt x="289" y="50"/>
                    <a:pt x="286" y="48"/>
                  </a:cubicBezTo>
                  <a:lnTo>
                    <a:pt x="286" y="45"/>
                  </a:lnTo>
                  <a:close/>
                  <a:moveTo>
                    <a:pt x="296" y="15"/>
                  </a:moveTo>
                  <a:close/>
                  <a:moveTo>
                    <a:pt x="295" y="50"/>
                  </a:moveTo>
                  <a:close/>
                  <a:moveTo>
                    <a:pt x="316" y="21"/>
                  </a:moveTo>
                  <a:cubicBezTo>
                    <a:pt x="319" y="20"/>
                    <a:pt x="322" y="19"/>
                    <a:pt x="325" y="19"/>
                  </a:cubicBezTo>
                  <a:cubicBezTo>
                    <a:pt x="330" y="19"/>
                    <a:pt x="333" y="21"/>
                    <a:pt x="336" y="24"/>
                  </a:cubicBezTo>
                  <a:cubicBezTo>
                    <a:pt x="339" y="26"/>
                    <a:pt x="341" y="30"/>
                    <a:pt x="341" y="35"/>
                  </a:cubicBezTo>
                  <a:cubicBezTo>
                    <a:pt x="341" y="40"/>
                    <a:pt x="339" y="44"/>
                    <a:pt x="336" y="46"/>
                  </a:cubicBezTo>
                  <a:cubicBezTo>
                    <a:pt x="333" y="49"/>
                    <a:pt x="329" y="51"/>
                    <a:pt x="325" y="51"/>
                  </a:cubicBezTo>
                  <a:cubicBezTo>
                    <a:pt x="322" y="51"/>
                    <a:pt x="319" y="50"/>
                    <a:pt x="316" y="49"/>
                  </a:cubicBezTo>
                  <a:lnTo>
                    <a:pt x="316" y="66"/>
                  </a:lnTo>
                  <a:lnTo>
                    <a:pt x="313" y="66"/>
                  </a:lnTo>
                  <a:lnTo>
                    <a:pt x="313" y="20"/>
                  </a:lnTo>
                  <a:lnTo>
                    <a:pt x="316" y="20"/>
                  </a:lnTo>
                  <a:lnTo>
                    <a:pt x="316" y="21"/>
                  </a:lnTo>
                  <a:close/>
                  <a:moveTo>
                    <a:pt x="316" y="24"/>
                  </a:moveTo>
                  <a:lnTo>
                    <a:pt x="316" y="46"/>
                  </a:lnTo>
                  <a:cubicBezTo>
                    <a:pt x="319" y="47"/>
                    <a:pt x="322" y="48"/>
                    <a:pt x="325" y="48"/>
                  </a:cubicBezTo>
                  <a:cubicBezTo>
                    <a:pt x="328" y="48"/>
                    <a:pt x="331" y="47"/>
                    <a:pt x="334" y="44"/>
                  </a:cubicBezTo>
                  <a:cubicBezTo>
                    <a:pt x="336" y="42"/>
                    <a:pt x="337" y="39"/>
                    <a:pt x="337" y="35"/>
                  </a:cubicBezTo>
                  <a:cubicBezTo>
                    <a:pt x="337" y="32"/>
                    <a:pt x="336" y="29"/>
                    <a:pt x="334" y="26"/>
                  </a:cubicBezTo>
                  <a:cubicBezTo>
                    <a:pt x="331" y="24"/>
                    <a:pt x="328" y="22"/>
                    <a:pt x="324" y="22"/>
                  </a:cubicBezTo>
                  <a:cubicBezTo>
                    <a:pt x="322" y="22"/>
                    <a:pt x="319" y="23"/>
                    <a:pt x="316" y="24"/>
                  </a:cubicBezTo>
                  <a:close/>
                  <a:moveTo>
                    <a:pt x="351" y="34"/>
                  </a:moveTo>
                  <a:cubicBezTo>
                    <a:pt x="351" y="34"/>
                    <a:pt x="351" y="35"/>
                    <a:pt x="351" y="35"/>
                  </a:cubicBezTo>
                  <a:cubicBezTo>
                    <a:pt x="351" y="39"/>
                    <a:pt x="352" y="42"/>
                    <a:pt x="354" y="44"/>
                  </a:cubicBezTo>
                  <a:cubicBezTo>
                    <a:pt x="357" y="46"/>
                    <a:pt x="360" y="48"/>
                    <a:pt x="363" y="48"/>
                  </a:cubicBezTo>
                  <a:cubicBezTo>
                    <a:pt x="365" y="48"/>
                    <a:pt x="367" y="47"/>
                    <a:pt x="368" y="47"/>
                  </a:cubicBezTo>
                  <a:cubicBezTo>
                    <a:pt x="370" y="46"/>
                    <a:pt x="372" y="45"/>
                    <a:pt x="374" y="43"/>
                  </a:cubicBezTo>
                  <a:lnTo>
                    <a:pt x="374" y="43"/>
                  </a:lnTo>
                  <a:lnTo>
                    <a:pt x="374" y="47"/>
                  </a:lnTo>
                  <a:cubicBezTo>
                    <a:pt x="371" y="49"/>
                    <a:pt x="367" y="51"/>
                    <a:pt x="362" y="51"/>
                  </a:cubicBezTo>
                  <a:cubicBezTo>
                    <a:pt x="358" y="51"/>
                    <a:pt x="354" y="49"/>
                    <a:pt x="351" y="46"/>
                  </a:cubicBezTo>
                  <a:cubicBezTo>
                    <a:pt x="349" y="43"/>
                    <a:pt x="347" y="39"/>
                    <a:pt x="347" y="35"/>
                  </a:cubicBezTo>
                  <a:cubicBezTo>
                    <a:pt x="347" y="30"/>
                    <a:pt x="349" y="27"/>
                    <a:pt x="351" y="24"/>
                  </a:cubicBezTo>
                  <a:cubicBezTo>
                    <a:pt x="354" y="21"/>
                    <a:pt x="357" y="19"/>
                    <a:pt x="361" y="19"/>
                  </a:cubicBezTo>
                  <a:cubicBezTo>
                    <a:pt x="365" y="19"/>
                    <a:pt x="368" y="21"/>
                    <a:pt x="371" y="23"/>
                  </a:cubicBezTo>
                  <a:cubicBezTo>
                    <a:pt x="374" y="26"/>
                    <a:pt x="375" y="29"/>
                    <a:pt x="375" y="34"/>
                  </a:cubicBezTo>
                  <a:lnTo>
                    <a:pt x="375" y="34"/>
                  </a:lnTo>
                  <a:lnTo>
                    <a:pt x="351" y="34"/>
                  </a:lnTo>
                  <a:close/>
                  <a:moveTo>
                    <a:pt x="351" y="31"/>
                  </a:moveTo>
                  <a:lnTo>
                    <a:pt x="371" y="31"/>
                  </a:lnTo>
                  <a:lnTo>
                    <a:pt x="371" y="31"/>
                  </a:lnTo>
                  <a:cubicBezTo>
                    <a:pt x="370" y="25"/>
                    <a:pt x="366" y="22"/>
                    <a:pt x="361" y="22"/>
                  </a:cubicBezTo>
                  <a:cubicBezTo>
                    <a:pt x="359" y="22"/>
                    <a:pt x="356" y="23"/>
                    <a:pt x="355" y="25"/>
                  </a:cubicBezTo>
                  <a:cubicBezTo>
                    <a:pt x="353" y="26"/>
                    <a:pt x="352" y="29"/>
                    <a:pt x="351" y="31"/>
                  </a:cubicBezTo>
                  <a:close/>
                  <a:moveTo>
                    <a:pt x="361" y="15"/>
                  </a:moveTo>
                  <a:close/>
                  <a:moveTo>
                    <a:pt x="363" y="50"/>
                  </a:moveTo>
                  <a:close/>
                  <a:moveTo>
                    <a:pt x="405" y="46"/>
                  </a:moveTo>
                  <a:lnTo>
                    <a:pt x="405" y="49"/>
                  </a:lnTo>
                  <a:cubicBezTo>
                    <a:pt x="402" y="50"/>
                    <a:pt x="400" y="51"/>
                    <a:pt x="397" y="51"/>
                  </a:cubicBezTo>
                  <a:cubicBezTo>
                    <a:pt x="392" y="51"/>
                    <a:pt x="388" y="49"/>
                    <a:pt x="385" y="47"/>
                  </a:cubicBezTo>
                  <a:cubicBezTo>
                    <a:pt x="383" y="44"/>
                    <a:pt x="381" y="40"/>
                    <a:pt x="381" y="36"/>
                  </a:cubicBezTo>
                  <a:cubicBezTo>
                    <a:pt x="381" y="31"/>
                    <a:pt x="383" y="27"/>
                    <a:pt x="385" y="24"/>
                  </a:cubicBezTo>
                  <a:cubicBezTo>
                    <a:pt x="388" y="21"/>
                    <a:pt x="392" y="19"/>
                    <a:pt x="396" y="19"/>
                  </a:cubicBezTo>
                  <a:cubicBezTo>
                    <a:pt x="398" y="19"/>
                    <a:pt x="399" y="19"/>
                    <a:pt x="400" y="20"/>
                  </a:cubicBezTo>
                  <a:cubicBezTo>
                    <a:pt x="401" y="20"/>
                    <a:pt x="403" y="20"/>
                    <a:pt x="404" y="21"/>
                  </a:cubicBezTo>
                  <a:lnTo>
                    <a:pt x="404" y="24"/>
                  </a:lnTo>
                  <a:cubicBezTo>
                    <a:pt x="401" y="23"/>
                    <a:pt x="399" y="22"/>
                    <a:pt x="396" y="22"/>
                  </a:cubicBezTo>
                  <a:cubicBezTo>
                    <a:pt x="393" y="22"/>
                    <a:pt x="390" y="24"/>
                    <a:pt x="388" y="26"/>
                  </a:cubicBezTo>
                  <a:cubicBezTo>
                    <a:pt x="386" y="28"/>
                    <a:pt x="385" y="31"/>
                    <a:pt x="385" y="35"/>
                  </a:cubicBezTo>
                  <a:cubicBezTo>
                    <a:pt x="385" y="39"/>
                    <a:pt x="386" y="42"/>
                    <a:pt x="388" y="44"/>
                  </a:cubicBezTo>
                  <a:cubicBezTo>
                    <a:pt x="390" y="46"/>
                    <a:pt x="393" y="48"/>
                    <a:pt x="397" y="48"/>
                  </a:cubicBezTo>
                  <a:cubicBezTo>
                    <a:pt x="399" y="48"/>
                    <a:pt x="402" y="47"/>
                    <a:pt x="405" y="46"/>
                  </a:cubicBezTo>
                  <a:close/>
                  <a:moveTo>
                    <a:pt x="396" y="15"/>
                  </a:moveTo>
                  <a:close/>
                  <a:moveTo>
                    <a:pt x="395" y="50"/>
                  </a:moveTo>
                  <a:close/>
                  <a:moveTo>
                    <a:pt x="413" y="20"/>
                  </a:moveTo>
                  <a:lnTo>
                    <a:pt x="416" y="20"/>
                  </a:lnTo>
                  <a:lnTo>
                    <a:pt x="416" y="50"/>
                  </a:lnTo>
                  <a:lnTo>
                    <a:pt x="413" y="50"/>
                  </a:lnTo>
                  <a:lnTo>
                    <a:pt x="413" y="20"/>
                  </a:lnTo>
                  <a:close/>
                  <a:moveTo>
                    <a:pt x="413" y="4"/>
                  </a:moveTo>
                  <a:lnTo>
                    <a:pt x="416" y="4"/>
                  </a:lnTo>
                  <a:lnTo>
                    <a:pt x="416" y="10"/>
                  </a:lnTo>
                  <a:lnTo>
                    <a:pt x="413" y="10"/>
                  </a:lnTo>
                  <a:lnTo>
                    <a:pt x="413" y="4"/>
                  </a:lnTo>
                  <a:close/>
                  <a:moveTo>
                    <a:pt x="414" y="50"/>
                  </a:moveTo>
                  <a:close/>
                  <a:moveTo>
                    <a:pt x="443" y="32"/>
                  </a:moveTo>
                  <a:lnTo>
                    <a:pt x="443" y="28"/>
                  </a:lnTo>
                  <a:cubicBezTo>
                    <a:pt x="443" y="24"/>
                    <a:pt x="440" y="22"/>
                    <a:pt x="435" y="22"/>
                  </a:cubicBezTo>
                  <a:cubicBezTo>
                    <a:pt x="433" y="22"/>
                    <a:pt x="429" y="23"/>
                    <a:pt x="426" y="26"/>
                  </a:cubicBezTo>
                  <a:lnTo>
                    <a:pt x="426" y="26"/>
                  </a:lnTo>
                  <a:lnTo>
                    <a:pt x="426" y="26"/>
                  </a:lnTo>
                  <a:lnTo>
                    <a:pt x="426" y="22"/>
                  </a:lnTo>
                  <a:cubicBezTo>
                    <a:pt x="430" y="20"/>
                    <a:pt x="433" y="19"/>
                    <a:pt x="436" y="19"/>
                  </a:cubicBezTo>
                  <a:cubicBezTo>
                    <a:pt x="439" y="19"/>
                    <a:pt x="441" y="20"/>
                    <a:pt x="443" y="21"/>
                  </a:cubicBezTo>
                  <a:cubicBezTo>
                    <a:pt x="445" y="23"/>
                    <a:pt x="446" y="25"/>
                    <a:pt x="446" y="27"/>
                  </a:cubicBezTo>
                  <a:lnTo>
                    <a:pt x="446" y="46"/>
                  </a:lnTo>
                  <a:cubicBezTo>
                    <a:pt x="446" y="47"/>
                    <a:pt x="446" y="48"/>
                    <a:pt x="446" y="48"/>
                  </a:cubicBezTo>
                  <a:cubicBezTo>
                    <a:pt x="447" y="48"/>
                    <a:pt x="449" y="47"/>
                    <a:pt x="451" y="45"/>
                  </a:cubicBezTo>
                  <a:lnTo>
                    <a:pt x="451" y="48"/>
                  </a:lnTo>
                  <a:cubicBezTo>
                    <a:pt x="450" y="49"/>
                    <a:pt x="449" y="49"/>
                    <a:pt x="448" y="50"/>
                  </a:cubicBezTo>
                  <a:cubicBezTo>
                    <a:pt x="447" y="51"/>
                    <a:pt x="446" y="51"/>
                    <a:pt x="445" y="51"/>
                  </a:cubicBezTo>
                  <a:lnTo>
                    <a:pt x="445" y="51"/>
                  </a:lnTo>
                  <a:cubicBezTo>
                    <a:pt x="443" y="51"/>
                    <a:pt x="443" y="50"/>
                    <a:pt x="443" y="47"/>
                  </a:cubicBezTo>
                  <a:cubicBezTo>
                    <a:pt x="440" y="50"/>
                    <a:pt x="436" y="51"/>
                    <a:pt x="433" y="51"/>
                  </a:cubicBezTo>
                  <a:cubicBezTo>
                    <a:pt x="430" y="51"/>
                    <a:pt x="428" y="50"/>
                    <a:pt x="427" y="49"/>
                  </a:cubicBezTo>
                  <a:cubicBezTo>
                    <a:pt x="425" y="47"/>
                    <a:pt x="424" y="45"/>
                    <a:pt x="424" y="43"/>
                  </a:cubicBezTo>
                  <a:cubicBezTo>
                    <a:pt x="424" y="40"/>
                    <a:pt x="426" y="37"/>
                    <a:pt x="429" y="35"/>
                  </a:cubicBezTo>
                  <a:cubicBezTo>
                    <a:pt x="433" y="33"/>
                    <a:pt x="437" y="32"/>
                    <a:pt x="443" y="32"/>
                  </a:cubicBezTo>
                  <a:close/>
                  <a:moveTo>
                    <a:pt x="443" y="35"/>
                  </a:moveTo>
                  <a:cubicBezTo>
                    <a:pt x="442" y="35"/>
                    <a:pt x="441" y="35"/>
                    <a:pt x="441" y="35"/>
                  </a:cubicBezTo>
                  <a:cubicBezTo>
                    <a:pt x="437" y="35"/>
                    <a:pt x="434" y="35"/>
                    <a:pt x="432" y="37"/>
                  </a:cubicBezTo>
                  <a:cubicBezTo>
                    <a:pt x="429" y="38"/>
                    <a:pt x="428" y="41"/>
                    <a:pt x="428" y="43"/>
                  </a:cubicBezTo>
                  <a:cubicBezTo>
                    <a:pt x="428" y="45"/>
                    <a:pt x="428" y="46"/>
                    <a:pt x="429" y="47"/>
                  </a:cubicBezTo>
                  <a:cubicBezTo>
                    <a:pt x="431" y="48"/>
                    <a:pt x="432" y="48"/>
                    <a:pt x="434" y="48"/>
                  </a:cubicBezTo>
                  <a:cubicBezTo>
                    <a:pt x="437" y="48"/>
                    <a:pt x="440" y="47"/>
                    <a:pt x="443" y="44"/>
                  </a:cubicBezTo>
                  <a:lnTo>
                    <a:pt x="443" y="35"/>
                  </a:lnTo>
                  <a:close/>
                  <a:moveTo>
                    <a:pt x="437" y="15"/>
                  </a:moveTo>
                  <a:close/>
                  <a:moveTo>
                    <a:pt x="447" y="50"/>
                  </a:moveTo>
                  <a:close/>
                  <a:moveTo>
                    <a:pt x="457" y="50"/>
                  </a:moveTo>
                  <a:lnTo>
                    <a:pt x="457" y="4"/>
                  </a:lnTo>
                  <a:lnTo>
                    <a:pt x="460" y="4"/>
                  </a:lnTo>
                  <a:lnTo>
                    <a:pt x="460" y="50"/>
                  </a:lnTo>
                  <a:lnTo>
                    <a:pt x="457" y="50"/>
                  </a:lnTo>
                  <a:close/>
                  <a:moveTo>
                    <a:pt x="459" y="1"/>
                  </a:moveTo>
                  <a:close/>
                  <a:moveTo>
                    <a:pt x="459" y="50"/>
                  </a:moveTo>
                  <a:close/>
                  <a:moveTo>
                    <a:pt x="471" y="20"/>
                  </a:moveTo>
                  <a:lnTo>
                    <a:pt x="474" y="20"/>
                  </a:lnTo>
                  <a:lnTo>
                    <a:pt x="474" y="50"/>
                  </a:lnTo>
                  <a:lnTo>
                    <a:pt x="471" y="50"/>
                  </a:lnTo>
                  <a:lnTo>
                    <a:pt x="471" y="20"/>
                  </a:lnTo>
                  <a:close/>
                  <a:moveTo>
                    <a:pt x="471" y="4"/>
                  </a:moveTo>
                  <a:lnTo>
                    <a:pt x="474" y="4"/>
                  </a:lnTo>
                  <a:lnTo>
                    <a:pt x="474" y="10"/>
                  </a:lnTo>
                  <a:lnTo>
                    <a:pt x="471" y="10"/>
                  </a:lnTo>
                  <a:lnTo>
                    <a:pt x="471" y="4"/>
                  </a:lnTo>
                  <a:close/>
                  <a:moveTo>
                    <a:pt x="472" y="50"/>
                  </a:moveTo>
                  <a:close/>
                  <a:moveTo>
                    <a:pt x="481" y="49"/>
                  </a:moveTo>
                  <a:lnTo>
                    <a:pt x="501" y="23"/>
                  </a:lnTo>
                  <a:lnTo>
                    <a:pt x="501" y="23"/>
                  </a:lnTo>
                  <a:lnTo>
                    <a:pt x="482" y="23"/>
                  </a:lnTo>
                  <a:lnTo>
                    <a:pt x="482" y="20"/>
                  </a:lnTo>
                  <a:lnTo>
                    <a:pt x="506" y="20"/>
                  </a:lnTo>
                  <a:lnTo>
                    <a:pt x="506" y="21"/>
                  </a:lnTo>
                  <a:lnTo>
                    <a:pt x="486" y="47"/>
                  </a:lnTo>
                  <a:lnTo>
                    <a:pt x="486" y="47"/>
                  </a:lnTo>
                  <a:lnTo>
                    <a:pt x="506" y="47"/>
                  </a:lnTo>
                  <a:lnTo>
                    <a:pt x="506" y="50"/>
                  </a:lnTo>
                  <a:lnTo>
                    <a:pt x="481" y="50"/>
                  </a:lnTo>
                  <a:lnTo>
                    <a:pt x="481" y="49"/>
                  </a:lnTo>
                  <a:close/>
                  <a:moveTo>
                    <a:pt x="494" y="15"/>
                  </a:moveTo>
                  <a:close/>
                  <a:moveTo>
                    <a:pt x="480" y="19"/>
                  </a:moveTo>
                  <a:close/>
                  <a:moveTo>
                    <a:pt x="529" y="32"/>
                  </a:moveTo>
                  <a:lnTo>
                    <a:pt x="529" y="28"/>
                  </a:lnTo>
                  <a:cubicBezTo>
                    <a:pt x="529" y="24"/>
                    <a:pt x="526" y="22"/>
                    <a:pt x="522" y="22"/>
                  </a:cubicBezTo>
                  <a:cubicBezTo>
                    <a:pt x="519" y="22"/>
                    <a:pt x="516" y="23"/>
                    <a:pt x="512" y="26"/>
                  </a:cubicBezTo>
                  <a:lnTo>
                    <a:pt x="512" y="26"/>
                  </a:lnTo>
                  <a:lnTo>
                    <a:pt x="512" y="26"/>
                  </a:lnTo>
                  <a:lnTo>
                    <a:pt x="512" y="22"/>
                  </a:lnTo>
                  <a:cubicBezTo>
                    <a:pt x="516" y="20"/>
                    <a:pt x="519" y="19"/>
                    <a:pt x="522" y="19"/>
                  </a:cubicBezTo>
                  <a:cubicBezTo>
                    <a:pt x="525" y="19"/>
                    <a:pt x="528" y="20"/>
                    <a:pt x="529" y="21"/>
                  </a:cubicBezTo>
                  <a:cubicBezTo>
                    <a:pt x="531" y="23"/>
                    <a:pt x="532" y="25"/>
                    <a:pt x="532" y="27"/>
                  </a:cubicBezTo>
                  <a:lnTo>
                    <a:pt x="532" y="46"/>
                  </a:lnTo>
                  <a:cubicBezTo>
                    <a:pt x="532" y="47"/>
                    <a:pt x="532" y="48"/>
                    <a:pt x="533" y="48"/>
                  </a:cubicBezTo>
                  <a:cubicBezTo>
                    <a:pt x="534" y="48"/>
                    <a:pt x="535" y="47"/>
                    <a:pt x="537" y="45"/>
                  </a:cubicBezTo>
                  <a:lnTo>
                    <a:pt x="537" y="48"/>
                  </a:lnTo>
                  <a:cubicBezTo>
                    <a:pt x="536" y="49"/>
                    <a:pt x="535" y="49"/>
                    <a:pt x="534" y="50"/>
                  </a:cubicBezTo>
                  <a:cubicBezTo>
                    <a:pt x="533" y="51"/>
                    <a:pt x="532" y="51"/>
                    <a:pt x="531" y="51"/>
                  </a:cubicBezTo>
                  <a:lnTo>
                    <a:pt x="531" y="51"/>
                  </a:lnTo>
                  <a:cubicBezTo>
                    <a:pt x="530" y="51"/>
                    <a:pt x="529" y="50"/>
                    <a:pt x="529" y="47"/>
                  </a:cubicBezTo>
                  <a:cubicBezTo>
                    <a:pt x="526" y="50"/>
                    <a:pt x="523" y="51"/>
                    <a:pt x="519" y="51"/>
                  </a:cubicBezTo>
                  <a:cubicBezTo>
                    <a:pt x="517" y="51"/>
                    <a:pt x="515" y="50"/>
                    <a:pt x="513" y="49"/>
                  </a:cubicBezTo>
                  <a:cubicBezTo>
                    <a:pt x="511" y="47"/>
                    <a:pt x="511" y="45"/>
                    <a:pt x="511" y="43"/>
                  </a:cubicBezTo>
                  <a:cubicBezTo>
                    <a:pt x="511" y="40"/>
                    <a:pt x="512" y="37"/>
                    <a:pt x="516" y="35"/>
                  </a:cubicBezTo>
                  <a:cubicBezTo>
                    <a:pt x="519" y="33"/>
                    <a:pt x="523" y="32"/>
                    <a:pt x="529" y="32"/>
                  </a:cubicBezTo>
                  <a:close/>
                  <a:moveTo>
                    <a:pt x="529" y="35"/>
                  </a:moveTo>
                  <a:cubicBezTo>
                    <a:pt x="528" y="35"/>
                    <a:pt x="528" y="35"/>
                    <a:pt x="528" y="35"/>
                  </a:cubicBezTo>
                  <a:cubicBezTo>
                    <a:pt x="524" y="35"/>
                    <a:pt x="521" y="35"/>
                    <a:pt x="518" y="37"/>
                  </a:cubicBezTo>
                  <a:cubicBezTo>
                    <a:pt x="515" y="38"/>
                    <a:pt x="514" y="41"/>
                    <a:pt x="514" y="43"/>
                  </a:cubicBezTo>
                  <a:cubicBezTo>
                    <a:pt x="514" y="45"/>
                    <a:pt x="515" y="46"/>
                    <a:pt x="516" y="47"/>
                  </a:cubicBezTo>
                  <a:cubicBezTo>
                    <a:pt x="517" y="48"/>
                    <a:pt x="519" y="48"/>
                    <a:pt x="520" y="48"/>
                  </a:cubicBezTo>
                  <a:cubicBezTo>
                    <a:pt x="523" y="48"/>
                    <a:pt x="526" y="47"/>
                    <a:pt x="529" y="44"/>
                  </a:cubicBezTo>
                  <a:lnTo>
                    <a:pt x="529" y="35"/>
                  </a:lnTo>
                  <a:close/>
                  <a:moveTo>
                    <a:pt x="523" y="15"/>
                  </a:moveTo>
                  <a:close/>
                  <a:moveTo>
                    <a:pt x="533" y="50"/>
                  </a:moveTo>
                  <a:close/>
                  <a:moveTo>
                    <a:pt x="566" y="22"/>
                  </a:moveTo>
                  <a:lnTo>
                    <a:pt x="566" y="4"/>
                  </a:lnTo>
                  <a:lnTo>
                    <a:pt x="569" y="4"/>
                  </a:lnTo>
                  <a:lnTo>
                    <a:pt x="569" y="50"/>
                  </a:lnTo>
                  <a:lnTo>
                    <a:pt x="566" y="50"/>
                  </a:lnTo>
                  <a:lnTo>
                    <a:pt x="566" y="48"/>
                  </a:lnTo>
                  <a:cubicBezTo>
                    <a:pt x="563" y="50"/>
                    <a:pt x="560" y="51"/>
                    <a:pt x="557" y="51"/>
                  </a:cubicBezTo>
                  <a:cubicBezTo>
                    <a:pt x="552" y="51"/>
                    <a:pt x="549" y="49"/>
                    <a:pt x="546" y="46"/>
                  </a:cubicBezTo>
                  <a:cubicBezTo>
                    <a:pt x="543" y="43"/>
                    <a:pt x="541" y="39"/>
                    <a:pt x="541" y="35"/>
                  </a:cubicBezTo>
                  <a:cubicBezTo>
                    <a:pt x="541" y="30"/>
                    <a:pt x="543" y="27"/>
                    <a:pt x="546" y="24"/>
                  </a:cubicBezTo>
                  <a:cubicBezTo>
                    <a:pt x="549" y="21"/>
                    <a:pt x="552" y="19"/>
                    <a:pt x="557" y="19"/>
                  </a:cubicBezTo>
                  <a:cubicBezTo>
                    <a:pt x="560" y="19"/>
                    <a:pt x="563" y="20"/>
                    <a:pt x="566" y="22"/>
                  </a:cubicBezTo>
                  <a:close/>
                  <a:moveTo>
                    <a:pt x="545" y="35"/>
                  </a:moveTo>
                  <a:cubicBezTo>
                    <a:pt x="545" y="39"/>
                    <a:pt x="546" y="42"/>
                    <a:pt x="548" y="44"/>
                  </a:cubicBezTo>
                  <a:cubicBezTo>
                    <a:pt x="551" y="46"/>
                    <a:pt x="554" y="48"/>
                    <a:pt x="558" y="48"/>
                  </a:cubicBezTo>
                  <a:cubicBezTo>
                    <a:pt x="560" y="48"/>
                    <a:pt x="563" y="47"/>
                    <a:pt x="566" y="45"/>
                  </a:cubicBezTo>
                  <a:lnTo>
                    <a:pt x="566" y="26"/>
                  </a:lnTo>
                  <a:cubicBezTo>
                    <a:pt x="563" y="23"/>
                    <a:pt x="560" y="22"/>
                    <a:pt x="557" y="22"/>
                  </a:cubicBezTo>
                  <a:cubicBezTo>
                    <a:pt x="553" y="22"/>
                    <a:pt x="550" y="24"/>
                    <a:pt x="548" y="26"/>
                  </a:cubicBezTo>
                  <a:cubicBezTo>
                    <a:pt x="546" y="28"/>
                    <a:pt x="545" y="31"/>
                    <a:pt x="545" y="35"/>
                  </a:cubicBezTo>
                  <a:close/>
                  <a:moveTo>
                    <a:pt x="595" y="32"/>
                  </a:moveTo>
                  <a:lnTo>
                    <a:pt x="595" y="28"/>
                  </a:lnTo>
                  <a:cubicBezTo>
                    <a:pt x="595" y="24"/>
                    <a:pt x="593" y="22"/>
                    <a:pt x="588" y="22"/>
                  </a:cubicBezTo>
                  <a:cubicBezTo>
                    <a:pt x="585" y="22"/>
                    <a:pt x="582" y="23"/>
                    <a:pt x="579" y="26"/>
                  </a:cubicBezTo>
                  <a:lnTo>
                    <a:pt x="579" y="26"/>
                  </a:lnTo>
                  <a:lnTo>
                    <a:pt x="579" y="26"/>
                  </a:lnTo>
                  <a:lnTo>
                    <a:pt x="579" y="22"/>
                  </a:lnTo>
                  <a:cubicBezTo>
                    <a:pt x="582" y="20"/>
                    <a:pt x="586" y="19"/>
                    <a:pt x="588" y="19"/>
                  </a:cubicBezTo>
                  <a:cubicBezTo>
                    <a:pt x="592" y="19"/>
                    <a:pt x="594" y="20"/>
                    <a:pt x="596" y="21"/>
                  </a:cubicBezTo>
                  <a:cubicBezTo>
                    <a:pt x="597" y="23"/>
                    <a:pt x="598" y="25"/>
                    <a:pt x="598" y="27"/>
                  </a:cubicBezTo>
                  <a:lnTo>
                    <a:pt x="598" y="46"/>
                  </a:lnTo>
                  <a:cubicBezTo>
                    <a:pt x="598" y="47"/>
                    <a:pt x="599" y="48"/>
                    <a:pt x="599" y="48"/>
                  </a:cubicBezTo>
                  <a:cubicBezTo>
                    <a:pt x="600" y="48"/>
                    <a:pt x="601" y="47"/>
                    <a:pt x="603" y="45"/>
                  </a:cubicBezTo>
                  <a:lnTo>
                    <a:pt x="603" y="48"/>
                  </a:lnTo>
                  <a:cubicBezTo>
                    <a:pt x="602" y="49"/>
                    <a:pt x="601" y="49"/>
                    <a:pt x="600" y="50"/>
                  </a:cubicBezTo>
                  <a:cubicBezTo>
                    <a:pt x="599" y="51"/>
                    <a:pt x="598" y="51"/>
                    <a:pt x="597" y="51"/>
                  </a:cubicBezTo>
                  <a:lnTo>
                    <a:pt x="597" y="51"/>
                  </a:lnTo>
                  <a:cubicBezTo>
                    <a:pt x="596" y="51"/>
                    <a:pt x="595" y="50"/>
                    <a:pt x="595" y="47"/>
                  </a:cubicBezTo>
                  <a:cubicBezTo>
                    <a:pt x="592" y="50"/>
                    <a:pt x="589" y="51"/>
                    <a:pt x="585" y="51"/>
                  </a:cubicBezTo>
                  <a:cubicBezTo>
                    <a:pt x="583" y="51"/>
                    <a:pt x="581" y="50"/>
                    <a:pt x="579" y="49"/>
                  </a:cubicBezTo>
                  <a:cubicBezTo>
                    <a:pt x="578" y="47"/>
                    <a:pt x="577" y="45"/>
                    <a:pt x="577" y="43"/>
                  </a:cubicBezTo>
                  <a:cubicBezTo>
                    <a:pt x="577" y="40"/>
                    <a:pt x="579" y="37"/>
                    <a:pt x="582" y="35"/>
                  </a:cubicBezTo>
                  <a:cubicBezTo>
                    <a:pt x="585" y="33"/>
                    <a:pt x="590" y="32"/>
                    <a:pt x="595" y="32"/>
                  </a:cubicBezTo>
                  <a:close/>
                  <a:moveTo>
                    <a:pt x="595" y="35"/>
                  </a:moveTo>
                  <a:cubicBezTo>
                    <a:pt x="594" y="35"/>
                    <a:pt x="594" y="35"/>
                    <a:pt x="594" y="35"/>
                  </a:cubicBezTo>
                  <a:cubicBezTo>
                    <a:pt x="590" y="35"/>
                    <a:pt x="587" y="35"/>
                    <a:pt x="584" y="37"/>
                  </a:cubicBezTo>
                  <a:cubicBezTo>
                    <a:pt x="581" y="38"/>
                    <a:pt x="580" y="41"/>
                    <a:pt x="580" y="43"/>
                  </a:cubicBezTo>
                  <a:cubicBezTo>
                    <a:pt x="580" y="45"/>
                    <a:pt x="581" y="46"/>
                    <a:pt x="582" y="47"/>
                  </a:cubicBezTo>
                  <a:cubicBezTo>
                    <a:pt x="583" y="48"/>
                    <a:pt x="585" y="48"/>
                    <a:pt x="587" y="48"/>
                  </a:cubicBezTo>
                  <a:cubicBezTo>
                    <a:pt x="589" y="48"/>
                    <a:pt x="592" y="47"/>
                    <a:pt x="595" y="44"/>
                  </a:cubicBezTo>
                  <a:lnTo>
                    <a:pt x="595" y="35"/>
                  </a:lnTo>
                  <a:close/>
                  <a:moveTo>
                    <a:pt x="589" y="15"/>
                  </a:moveTo>
                  <a:close/>
                  <a:moveTo>
                    <a:pt x="600" y="50"/>
                  </a:moveTo>
                  <a:close/>
                  <a:moveTo>
                    <a:pt x="651" y="22"/>
                  </a:moveTo>
                  <a:lnTo>
                    <a:pt x="651" y="4"/>
                  </a:lnTo>
                  <a:lnTo>
                    <a:pt x="654" y="4"/>
                  </a:lnTo>
                  <a:lnTo>
                    <a:pt x="654" y="50"/>
                  </a:lnTo>
                  <a:lnTo>
                    <a:pt x="651" y="50"/>
                  </a:lnTo>
                  <a:lnTo>
                    <a:pt x="651" y="48"/>
                  </a:lnTo>
                  <a:cubicBezTo>
                    <a:pt x="648" y="50"/>
                    <a:pt x="645" y="51"/>
                    <a:pt x="642" y="51"/>
                  </a:cubicBezTo>
                  <a:cubicBezTo>
                    <a:pt x="638" y="51"/>
                    <a:pt x="634" y="49"/>
                    <a:pt x="631" y="46"/>
                  </a:cubicBezTo>
                  <a:cubicBezTo>
                    <a:pt x="628" y="43"/>
                    <a:pt x="627" y="39"/>
                    <a:pt x="627" y="35"/>
                  </a:cubicBezTo>
                  <a:cubicBezTo>
                    <a:pt x="627" y="30"/>
                    <a:pt x="628" y="27"/>
                    <a:pt x="631" y="24"/>
                  </a:cubicBezTo>
                  <a:cubicBezTo>
                    <a:pt x="634" y="21"/>
                    <a:pt x="638" y="19"/>
                    <a:pt x="642" y="19"/>
                  </a:cubicBezTo>
                  <a:cubicBezTo>
                    <a:pt x="645" y="19"/>
                    <a:pt x="648" y="20"/>
                    <a:pt x="651" y="22"/>
                  </a:cubicBezTo>
                  <a:close/>
                  <a:moveTo>
                    <a:pt x="630" y="35"/>
                  </a:moveTo>
                  <a:cubicBezTo>
                    <a:pt x="630" y="39"/>
                    <a:pt x="631" y="42"/>
                    <a:pt x="634" y="44"/>
                  </a:cubicBezTo>
                  <a:cubicBezTo>
                    <a:pt x="636" y="46"/>
                    <a:pt x="639" y="48"/>
                    <a:pt x="643" y="48"/>
                  </a:cubicBezTo>
                  <a:cubicBezTo>
                    <a:pt x="646" y="48"/>
                    <a:pt x="648" y="47"/>
                    <a:pt x="651" y="45"/>
                  </a:cubicBezTo>
                  <a:lnTo>
                    <a:pt x="651" y="26"/>
                  </a:lnTo>
                  <a:cubicBezTo>
                    <a:pt x="648" y="23"/>
                    <a:pt x="645" y="22"/>
                    <a:pt x="642" y="22"/>
                  </a:cubicBezTo>
                  <a:cubicBezTo>
                    <a:pt x="638" y="22"/>
                    <a:pt x="636" y="24"/>
                    <a:pt x="633" y="26"/>
                  </a:cubicBezTo>
                  <a:cubicBezTo>
                    <a:pt x="631" y="28"/>
                    <a:pt x="630" y="31"/>
                    <a:pt x="630" y="35"/>
                  </a:cubicBezTo>
                  <a:close/>
                  <a:moveTo>
                    <a:pt x="666" y="34"/>
                  </a:moveTo>
                  <a:cubicBezTo>
                    <a:pt x="666" y="34"/>
                    <a:pt x="666" y="35"/>
                    <a:pt x="666" y="35"/>
                  </a:cubicBezTo>
                  <a:cubicBezTo>
                    <a:pt x="666" y="39"/>
                    <a:pt x="667" y="42"/>
                    <a:pt x="669" y="44"/>
                  </a:cubicBezTo>
                  <a:cubicBezTo>
                    <a:pt x="672" y="46"/>
                    <a:pt x="675" y="48"/>
                    <a:pt x="678" y="48"/>
                  </a:cubicBezTo>
                  <a:cubicBezTo>
                    <a:pt x="680" y="48"/>
                    <a:pt x="682" y="47"/>
                    <a:pt x="684" y="47"/>
                  </a:cubicBezTo>
                  <a:cubicBezTo>
                    <a:pt x="685" y="46"/>
                    <a:pt x="687" y="45"/>
                    <a:pt x="689" y="43"/>
                  </a:cubicBezTo>
                  <a:lnTo>
                    <a:pt x="689" y="43"/>
                  </a:lnTo>
                  <a:lnTo>
                    <a:pt x="689" y="47"/>
                  </a:lnTo>
                  <a:cubicBezTo>
                    <a:pt x="686" y="49"/>
                    <a:pt x="682" y="51"/>
                    <a:pt x="678" y="51"/>
                  </a:cubicBezTo>
                  <a:cubicBezTo>
                    <a:pt x="673" y="51"/>
                    <a:pt x="669" y="49"/>
                    <a:pt x="667" y="46"/>
                  </a:cubicBezTo>
                  <a:cubicBezTo>
                    <a:pt x="664" y="43"/>
                    <a:pt x="662" y="39"/>
                    <a:pt x="662" y="35"/>
                  </a:cubicBezTo>
                  <a:cubicBezTo>
                    <a:pt x="662" y="30"/>
                    <a:pt x="664" y="27"/>
                    <a:pt x="666" y="24"/>
                  </a:cubicBezTo>
                  <a:cubicBezTo>
                    <a:pt x="669" y="21"/>
                    <a:pt x="672" y="19"/>
                    <a:pt x="676" y="19"/>
                  </a:cubicBezTo>
                  <a:cubicBezTo>
                    <a:pt x="680" y="19"/>
                    <a:pt x="684" y="21"/>
                    <a:pt x="686" y="23"/>
                  </a:cubicBezTo>
                  <a:cubicBezTo>
                    <a:pt x="689" y="26"/>
                    <a:pt x="690" y="29"/>
                    <a:pt x="690" y="34"/>
                  </a:cubicBezTo>
                  <a:lnTo>
                    <a:pt x="690" y="34"/>
                  </a:lnTo>
                  <a:lnTo>
                    <a:pt x="666" y="34"/>
                  </a:lnTo>
                  <a:close/>
                  <a:moveTo>
                    <a:pt x="666" y="31"/>
                  </a:moveTo>
                  <a:lnTo>
                    <a:pt x="686" y="31"/>
                  </a:lnTo>
                  <a:lnTo>
                    <a:pt x="686" y="31"/>
                  </a:lnTo>
                  <a:cubicBezTo>
                    <a:pt x="685" y="25"/>
                    <a:pt x="682" y="22"/>
                    <a:pt x="676" y="22"/>
                  </a:cubicBezTo>
                  <a:cubicBezTo>
                    <a:pt x="674" y="22"/>
                    <a:pt x="672" y="23"/>
                    <a:pt x="670" y="25"/>
                  </a:cubicBezTo>
                  <a:cubicBezTo>
                    <a:pt x="668" y="26"/>
                    <a:pt x="667" y="29"/>
                    <a:pt x="666" y="31"/>
                  </a:cubicBezTo>
                  <a:close/>
                  <a:moveTo>
                    <a:pt x="676" y="15"/>
                  </a:moveTo>
                  <a:close/>
                  <a:moveTo>
                    <a:pt x="678" y="50"/>
                  </a:moveTo>
                  <a:close/>
                </a:path>
              </a:pathLst>
            </a:custGeom>
            <a:solidFill>
              <a:srgbClr val="EEEEEE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290513" y="1509713"/>
              <a:ext cx="7000875" cy="544513"/>
            </a:xfrm>
            <a:custGeom>
              <a:avLst/>
              <a:gdLst>
                <a:gd name="T0" fmla="*/ 0 w 836"/>
                <a:gd name="T1" fmla="*/ 26 h 65"/>
                <a:gd name="T2" fmla="*/ 3 w 836"/>
                <a:gd name="T3" fmla="*/ 26 h 65"/>
                <a:gd name="T4" fmla="*/ 71 w 836"/>
                <a:gd name="T5" fmla="*/ 22 h 65"/>
                <a:gd name="T6" fmla="*/ 88 w 836"/>
                <a:gd name="T7" fmla="*/ 40 h 65"/>
                <a:gd name="T8" fmla="*/ 106 w 836"/>
                <a:gd name="T9" fmla="*/ 22 h 65"/>
                <a:gd name="T10" fmla="*/ 89 w 836"/>
                <a:gd name="T11" fmla="*/ 42 h 65"/>
                <a:gd name="T12" fmla="*/ 92 w 836"/>
                <a:gd name="T13" fmla="*/ 65 h 65"/>
                <a:gd name="T14" fmla="*/ 93 w 836"/>
                <a:gd name="T15" fmla="*/ 51 h 65"/>
                <a:gd name="T16" fmla="*/ 86 w 836"/>
                <a:gd name="T17" fmla="*/ 24 h 65"/>
                <a:gd name="T18" fmla="*/ 112 w 836"/>
                <a:gd name="T19" fmla="*/ 22 h 65"/>
                <a:gd name="T20" fmla="*/ 131 w 836"/>
                <a:gd name="T21" fmla="*/ 50 h 65"/>
                <a:gd name="T22" fmla="*/ 127 w 836"/>
                <a:gd name="T23" fmla="*/ 34 h 65"/>
                <a:gd name="T24" fmla="*/ 142 w 836"/>
                <a:gd name="T25" fmla="*/ 50 h 65"/>
                <a:gd name="T26" fmla="*/ 164 w 836"/>
                <a:gd name="T27" fmla="*/ 50 h 65"/>
                <a:gd name="T28" fmla="*/ 181 w 836"/>
                <a:gd name="T29" fmla="*/ 19 h 65"/>
                <a:gd name="T30" fmla="*/ 179 w 836"/>
                <a:gd name="T31" fmla="*/ 50 h 65"/>
                <a:gd name="T32" fmla="*/ 199 w 836"/>
                <a:gd name="T33" fmla="*/ 19 h 65"/>
                <a:gd name="T34" fmla="*/ 207 w 836"/>
                <a:gd name="T35" fmla="*/ 37 h 65"/>
                <a:gd name="T36" fmla="*/ 219 w 836"/>
                <a:gd name="T37" fmla="*/ 19 h 65"/>
                <a:gd name="T38" fmla="*/ 261 w 836"/>
                <a:gd name="T39" fmla="*/ 50 h 65"/>
                <a:gd name="T40" fmla="*/ 237 w 836"/>
                <a:gd name="T41" fmla="*/ 32 h 65"/>
                <a:gd name="T42" fmla="*/ 284 w 836"/>
                <a:gd name="T43" fmla="*/ 19 h 65"/>
                <a:gd name="T44" fmla="*/ 284 w 836"/>
                <a:gd name="T45" fmla="*/ 47 h 65"/>
                <a:gd name="T46" fmla="*/ 316 w 836"/>
                <a:gd name="T47" fmla="*/ 47 h 65"/>
                <a:gd name="T48" fmla="*/ 325 w 836"/>
                <a:gd name="T49" fmla="*/ 25 h 65"/>
                <a:gd name="T50" fmla="*/ 323 w 836"/>
                <a:gd name="T51" fmla="*/ 48 h 65"/>
                <a:gd name="T52" fmla="*/ 393 w 836"/>
                <a:gd name="T53" fmla="*/ 46 h 65"/>
                <a:gd name="T54" fmla="*/ 376 w 836"/>
                <a:gd name="T55" fmla="*/ 6 h 65"/>
                <a:gd name="T56" fmla="*/ 375 w 836"/>
                <a:gd name="T57" fmla="*/ 50 h 65"/>
                <a:gd name="T58" fmla="*/ 428 w 836"/>
                <a:gd name="T59" fmla="*/ 50 h 65"/>
                <a:gd name="T60" fmla="*/ 427 w 836"/>
                <a:gd name="T61" fmla="*/ 50 h 65"/>
                <a:gd name="T62" fmla="*/ 451 w 836"/>
                <a:gd name="T63" fmla="*/ 19 h 65"/>
                <a:gd name="T64" fmla="*/ 458 w 836"/>
                <a:gd name="T65" fmla="*/ 43 h 65"/>
                <a:gd name="T66" fmla="*/ 499 w 836"/>
                <a:gd name="T67" fmla="*/ 46 h 65"/>
                <a:gd name="T68" fmla="*/ 475 w 836"/>
                <a:gd name="T69" fmla="*/ 33 h 65"/>
                <a:gd name="T70" fmla="*/ 507 w 836"/>
                <a:gd name="T71" fmla="*/ 50 h 65"/>
                <a:gd name="T72" fmla="*/ 510 w 836"/>
                <a:gd name="T73" fmla="*/ 50 h 65"/>
                <a:gd name="T74" fmla="*/ 545 w 836"/>
                <a:gd name="T75" fmla="*/ 19 h 65"/>
                <a:gd name="T76" fmla="*/ 531 w 836"/>
                <a:gd name="T77" fmla="*/ 50 h 65"/>
                <a:gd name="T78" fmla="*/ 565 w 836"/>
                <a:gd name="T79" fmla="*/ 22 h 65"/>
                <a:gd name="T80" fmla="*/ 584 w 836"/>
                <a:gd name="T81" fmla="*/ 50 h 65"/>
                <a:gd name="T82" fmla="*/ 580 w 836"/>
                <a:gd name="T83" fmla="*/ 34 h 65"/>
                <a:gd name="T84" fmla="*/ 596 w 836"/>
                <a:gd name="T85" fmla="*/ 19 h 65"/>
                <a:gd name="T86" fmla="*/ 641 w 836"/>
                <a:gd name="T87" fmla="*/ 31 h 65"/>
                <a:gd name="T88" fmla="*/ 616 w 836"/>
                <a:gd name="T89" fmla="*/ 50 h 65"/>
                <a:gd name="T90" fmla="*/ 651 w 836"/>
                <a:gd name="T91" fmla="*/ 35 h 65"/>
                <a:gd name="T92" fmla="*/ 648 w 836"/>
                <a:gd name="T93" fmla="*/ 34 h 65"/>
                <a:gd name="T94" fmla="*/ 672 w 836"/>
                <a:gd name="T95" fmla="*/ 31 h 65"/>
                <a:gd name="T96" fmla="*/ 687 w 836"/>
                <a:gd name="T97" fmla="*/ 25 h 65"/>
                <a:gd name="T98" fmla="*/ 687 w 836"/>
                <a:gd name="T99" fmla="*/ 28 h 65"/>
                <a:gd name="T100" fmla="*/ 723 w 836"/>
                <a:gd name="T101" fmla="*/ 9 h 65"/>
                <a:gd name="T102" fmla="*/ 724 w 836"/>
                <a:gd name="T103" fmla="*/ 41 h 65"/>
                <a:gd name="T104" fmla="*/ 721 w 836"/>
                <a:gd name="T105" fmla="*/ 44 h 65"/>
                <a:gd name="T106" fmla="*/ 740 w 836"/>
                <a:gd name="T107" fmla="*/ 25 h 65"/>
                <a:gd name="T108" fmla="*/ 764 w 836"/>
                <a:gd name="T109" fmla="*/ 47 h 65"/>
                <a:gd name="T110" fmla="*/ 756 w 836"/>
                <a:gd name="T111" fmla="*/ 31 h 65"/>
                <a:gd name="T112" fmla="*/ 750 w 836"/>
                <a:gd name="T113" fmla="*/ 14 h 65"/>
                <a:gd name="T114" fmla="*/ 786 w 836"/>
                <a:gd name="T115" fmla="*/ 33 h 65"/>
                <a:gd name="T116" fmla="*/ 787 w 836"/>
                <a:gd name="T117" fmla="*/ 45 h 65"/>
                <a:gd name="T118" fmla="*/ 806 w 836"/>
                <a:gd name="T119" fmla="*/ 31 h 65"/>
                <a:gd name="T120" fmla="*/ 831 w 836"/>
                <a:gd name="T121" fmla="*/ 45 h 65"/>
                <a:gd name="T122" fmla="*/ 826 w 836"/>
                <a:gd name="T123" fmla="*/ 22 h 65"/>
                <a:gd name="T124" fmla="*/ 826 w 836"/>
                <a:gd name="T125" fmla="*/ 5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36" h="65">
                  <a:moveTo>
                    <a:pt x="0" y="26"/>
                  </a:moveTo>
                  <a:cubicBezTo>
                    <a:pt x="0" y="19"/>
                    <a:pt x="2" y="14"/>
                    <a:pt x="7" y="9"/>
                  </a:cubicBezTo>
                  <a:cubicBezTo>
                    <a:pt x="12" y="5"/>
                    <a:pt x="18" y="2"/>
                    <a:pt x="24" y="2"/>
                  </a:cubicBezTo>
                  <a:cubicBezTo>
                    <a:pt x="31" y="2"/>
                    <a:pt x="37" y="5"/>
                    <a:pt x="42" y="9"/>
                  </a:cubicBezTo>
                  <a:cubicBezTo>
                    <a:pt x="46" y="14"/>
                    <a:pt x="49" y="20"/>
                    <a:pt x="49" y="26"/>
                  </a:cubicBezTo>
                  <a:cubicBezTo>
                    <a:pt x="49" y="33"/>
                    <a:pt x="46" y="39"/>
                    <a:pt x="42" y="43"/>
                  </a:cubicBezTo>
                  <a:cubicBezTo>
                    <a:pt x="37" y="48"/>
                    <a:pt x="31" y="50"/>
                    <a:pt x="24" y="50"/>
                  </a:cubicBezTo>
                  <a:cubicBezTo>
                    <a:pt x="18" y="50"/>
                    <a:pt x="12" y="48"/>
                    <a:pt x="7" y="44"/>
                  </a:cubicBezTo>
                  <a:cubicBezTo>
                    <a:pt x="2" y="39"/>
                    <a:pt x="0" y="33"/>
                    <a:pt x="0" y="26"/>
                  </a:cubicBezTo>
                  <a:close/>
                  <a:moveTo>
                    <a:pt x="3" y="26"/>
                  </a:moveTo>
                  <a:cubicBezTo>
                    <a:pt x="3" y="32"/>
                    <a:pt x="6" y="37"/>
                    <a:pt x="10" y="41"/>
                  </a:cubicBezTo>
                  <a:cubicBezTo>
                    <a:pt x="14" y="45"/>
                    <a:pt x="19" y="47"/>
                    <a:pt x="24" y="47"/>
                  </a:cubicBezTo>
                  <a:cubicBezTo>
                    <a:pt x="30" y="47"/>
                    <a:pt x="35" y="45"/>
                    <a:pt x="39" y="41"/>
                  </a:cubicBezTo>
                  <a:cubicBezTo>
                    <a:pt x="43" y="37"/>
                    <a:pt x="45" y="32"/>
                    <a:pt x="45" y="26"/>
                  </a:cubicBezTo>
                  <a:cubicBezTo>
                    <a:pt x="45" y="20"/>
                    <a:pt x="43" y="15"/>
                    <a:pt x="39" y="12"/>
                  </a:cubicBezTo>
                  <a:cubicBezTo>
                    <a:pt x="35" y="8"/>
                    <a:pt x="30" y="6"/>
                    <a:pt x="24" y="6"/>
                  </a:cubicBezTo>
                  <a:cubicBezTo>
                    <a:pt x="19" y="6"/>
                    <a:pt x="14" y="8"/>
                    <a:pt x="10" y="12"/>
                  </a:cubicBezTo>
                  <a:cubicBezTo>
                    <a:pt x="6" y="15"/>
                    <a:pt x="3" y="20"/>
                    <a:pt x="3" y="26"/>
                  </a:cubicBezTo>
                  <a:close/>
                  <a:moveTo>
                    <a:pt x="24" y="0"/>
                  </a:moveTo>
                  <a:close/>
                  <a:moveTo>
                    <a:pt x="58" y="50"/>
                  </a:moveTo>
                  <a:lnTo>
                    <a:pt x="58" y="19"/>
                  </a:lnTo>
                  <a:lnTo>
                    <a:pt x="61" y="19"/>
                  </a:lnTo>
                  <a:lnTo>
                    <a:pt x="61" y="27"/>
                  </a:lnTo>
                  <a:cubicBezTo>
                    <a:pt x="65" y="22"/>
                    <a:pt x="68" y="19"/>
                    <a:pt x="72" y="19"/>
                  </a:cubicBezTo>
                  <a:cubicBezTo>
                    <a:pt x="74" y="19"/>
                    <a:pt x="76" y="20"/>
                    <a:pt x="79" y="22"/>
                  </a:cubicBezTo>
                  <a:lnTo>
                    <a:pt x="77" y="25"/>
                  </a:lnTo>
                  <a:cubicBezTo>
                    <a:pt x="75" y="23"/>
                    <a:pt x="73" y="22"/>
                    <a:pt x="71" y="22"/>
                  </a:cubicBezTo>
                  <a:cubicBezTo>
                    <a:pt x="68" y="22"/>
                    <a:pt x="65" y="25"/>
                    <a:pt x="61" y="30"/>
                  </a:cubicBezTo>
                  <a:lnTo>
                    <a:pt x="61" y="50"/>
                  </a:lnTo>
                  <a:lnTo>
                    <a:pt x="58" y="50"/>
                  </a:lnTo>
                  <a:close/>
                  <a:moveTo>
                    <a:pt x="69" y="14"/>
                  </a:moveTo>
                  <a:close/>
                  <a:moveTo>
                    <a:pt x="60" y="50"/>
                  </a:moveTo>
                  <a:close/>
                  <a:moveTo>
                    <a:pt x="88" y="50"/>
                  </a:moveTo>
                  <a:cubicBezTo>
                    <a:pt x="84" y="49"/>
                    <a:pt x="83" y="47"/>
                    <a:pt x="83" y="45"/>
                  </a:cubicBezTo>
                  <a:cubicBezTo>
                    <a:pt x="83" y="44"/>
                    <a:pt x="83" y="43"/>
                    <a:pt x="84" y="42"/>
                  </a:cubicBezTo>
                  <a:cubicBezTo>
                    <a:pt x="85" y="41"/>
                    <a:pt x="86" y="41"/>
                    <a:pt x="88" y="40"/>
                  </a:cubicBezTo>
                  <a:cubicBezTo>
                    <a:pt x="86" y="40"/>
                    <a:pt x="85" y="39"/>
                    <a:pt x="83" y="37"/>
                  </a:cubicBezTo>
                  <a:cubicBezTo>
                    <a:pt x="81" y="35"/>
                    <a:pt x="80" y="33"/>
                    <a:pt x="80" y="30"/>
                  </a:cubicBezTo>
                  <a:cubicBezTo>
                    <a:pt x="80" y="27"/>
                    <a:pt x="82" y="24"/>
                    <a:pt x="84" y="22"/>
                  </a:cubicBezTo>
                  <a:cubicBezTo>
                    <a:pt x="86" y="20"/>
                    <a:pt x="89" y="19"/>
                    <a:pt x="93" y="19"/>
                  </a:cubicBezTo>
                  <a:lnTo>
                    <a:pt x="93" y="19"/>
                  </a:lnTo>
                  <a:lnTo>
                    <a:pt x="93" y="19"/>
                  </a:lnTo>
                  <a:lnTo>
                    <a:pt x="106" y="19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99" y="22"/>
                  </a:lnTo>
                  <a:lnTo>
                    <a:pt x="99" y="22"/>
                  </a:lnTo>
                  <a:cubicBezTo>
                    <a:pt x="100" y="23"/>
                    <a:pt x="101" y="24"/>
                    <a:pt x="102" y="25"/>
                  </a:cubicBezTo>
                  <a:cubicBezTo>
                    <a:pt x="102" y="27"/>
                    <a:pt x="103" y="28"/>
                    <a:pt x="103" y="30"/>
                  </a:cubicBezTo>
                  <a:cubicBezTo>
                    <a:pt x="103" y="33"/>
                    <a:pt x="102" y="35"/>
                    <a:pt x="101" y="37"/>
                  </a:cubicBezTo>
                  <a:cubicBezTo>
                    <a:pt x="99" y="38"/>
                    <a:pt x="97" y="40"/>
                    <a:pt x="93" y="41"/>
                  </a:cubicBezTo>
                  <a:lnTo>
                    <a:pt x="93" y="41"/>
                  </a:lnTo>
                  <a:lnTo>
                    <a:pt x="89" y="42"/>
                  </a:lnTo>
                  <a:cubicBezTo>
                    <a:pt x="87" y="42"/>
                    <a:pt x="86" y="43"/>
                    <a:pt x="86" y="45"/>
                  </a:cubicBezTo>
                  <a:cubicBezTo>
                    <a:pt x="86" y="46"/>
                    <a:pt x="86" y="47"/>
                    <a:pt x="87" y="47"/>
                  </a:cubicBezTo>
                  <a:cubicBezTo>
                    <a:pt x="88" y="48"/>
                    <a:pt x="90" y="48"/>
                    <a:pt x="93" y="48"/>
                  </a:cubicBezTo>
                  <a:lnTo>
                    <a:pt x="96" y="48"/>
                  </a:lnTo>
                  <a:lnTo>
                    <a:pt x="96" y="48"/>
                  </a:lnTo>
                  <a:lnTo>
                    <a:pt x="96" y="48"/>
                  </a:lnTo>
                  <a:cubicBezTo>
                    <a:pt x="102" y="49"/>
                    <a:pt x="106" y="51"/>
                    <a:pt x="106" y="56"/>
                  </a:cubicBezTo>
                  <a:cubicBezTo>
                    <a:pt x="106" y="59"/>
                    <a:pt x="104" y="61"/>
                    <a:pt x="102" y="63"/>
                  </a:cubicBezTo>
                  <a:cubicBezTo>
                    <a:pt x="99" y="64"/>
                    <a:pt x="96" y="65"/>
                    <a:pt x="92" y="65"/>
                  </a:cubicBezTo>
                  <a:cubicBezTo>
                    <a:pt x="88" y="65"/>
                    <a:pt x="85" y="64"/>
                    <a:pt x="82" y="63"/>
                  </a:cubicBezTo>
                  <a:cubicBezTo>
                    <a:pt x="80" y="62"/>
                    <a:pt x="79" y="60"/>
                    <a:pt x="79" y="57"/>
                  </a:cubicBezTo>
                  <a:cubicBezTo>
                    <a:pt x="79" y="55"/>
                    <a:pt x="79" y="54"/>
                    <a:pt x="80" y="53"/>
                  </a:cubicBezTo>
                  <a:cubicBezTo>
                    <a:pt x="82" y="51"/>
                    <a:pt x="84" y="50"/>
                    <a:pt x="88" y="50"/>
                  </a:cubicBezTo>
                  <a:close/>
                  <a:moveTo>
                    <a:pt x="82" y="57"/>
                  </a:moveTo>
                  <a:cubicBezTo>
                    <a:pt x="82" y="61"/>
                    <a:pt x="85" y="62"/>
                    <a:pt x="92" y="62"/>
                  </a:cubicBezTo>
                  <a:cubicBezTo>
                    <a:pt x="95" y="62"/>
                    <a:pt x="97" y="62"/>
                    <a:pt x="99" y="61"/>
                  </a:cubicBezTo>
                  <a:cubicBezTo>
                    <a:pt x="101" y="60"/>
                    <a:pt x="102" y="58"/>
                    <a:pt x="102" y="56"/>
                  </a:cubicBezTo>
                  <a:cubicBezTo>
                    <a:pt x="102" y="53"/>
                    <a:pt x="99" y="51"/>
                    <a:pt x="93" y="51"/>
                  </a:cubicBezTo>
                  <a:cubicBezTo>
                    <a:pt x="85" y="51"/>
                    <a:pt x="82" y="53"/>
                    <a:pt x="82" y="57"/>
                  </a:cubicBezTo>
                  <a:close/>
                  <a:moveTo>
                    <a:pt x="84" y="30"/>
                  </a:moveTo>
                  <a:cubicBezTo>
                    <a:pt x="84" y="32"/>
                    <a:pt x="84" y="34"/>
                    <a:pt x="86" y="36"/>
                  </a:cubicBezTo>
                  <a:cubicBezTo>
                    <a:pt x="87" y="37"/>
                    <a:pt x="89" y="38"/>
                    <a:pt x="92" y="38"/>
                  </a:cubicBezTo>
                  <a:cubicBezTo>
                    <a:pt x="94" y="38"/>
                    <a:pt x="96" y="37"/>
                    <a:pt x="97" y="36"/>
                  </a:cubicBezTo>
                  <a:cubicBezTo>
                    <a:pt x="99" y="35"/>
                    <a:pt x="100" y="33"/>
                    <a:pt x="100" y="30"/>
                  </a:cubicBezTo>
                  <a:cubicBezTo>
                    <a:pt x="100" y="28"/>
                    <a:pt x="99" y="26"/>
                    <a:pt x="97" y="24"/>
                  </a:cubicBezTo>
                  <a:cubicBezTo>
                    <a:pt x="95" y="23"/>
                    <a:pt x="94" y="22"/>
                    <a:pt x="92" y="22"/>
                  </a:cubicBezTo>
                  <a:cubicBezTo>
                    <a:pt x="89" y="22"/>
                    <a:pt x="87" y="23"/>
                    <a:pt x="86" y="24"/>
                  </a:cubicBezTo>
                  <a:cubicBezTo>
                    <a:pt x="84" y="26"/>
                    <a:pt x="84" y="28"/>
                    <a:pt x="84" y="30"/>
                  </a:cubicBezTo>
                  <a:close/>
                  <a:moveTo>
                    <a:pt x="93" y="15"/>
                  </a:moveTo>
                  <a:close/>
                  <a:moveTo>
                    <a:pt x="128" y="31"/>
                  </a:moveTo>
                  <a:lnTo>
                    <a:pt x="128" y="28"/>
                  </a:lnTo>
                  <a:cubicBezTo>
                    <a:pt x="128" y="23"/>
                    <a:pt x="126" y="21"/>
                    <a:pt x="121" y="21"/>
                  </a:cubicBezTo>
                  <a:cubicBezTo>
                    <a:pt x="118" y="21"/>
                    <a:pt x="115" y="23"/>
                    <a:pt x="112" y="25"/>
                  </a:cubicBezTo>
                  <a:lnTo>
                    <a:pt x="112" y="25"/>
                  </a:lnTo>
                  <a:lnTo>
                    <a:pt x="112" y="25"/>
                  </a:lnTo>
                  <a:lnTo>
                    <a:pt x="112" y="22"/>
                  </a:lnTo>
                  <a:cubicBezTo>
                    <a:pt x="115" y="20"/>
                    <a:pt x="119" y="19"/>
                    <a:pt x="122" y="19"/>
                  </a:cubicBezTo>
                  <a:cubicBezTo>
                    <a:pt x="125" y="19"/>
                    <a:pt x="127" y="19"/>
                    <a:pt x="129" y="21"/>
                  </a:cubicBezTo>
                  <a:cubicBezTo>
                    <a:pt x="131" y="22"/>
                    <a:pt x="132" y="24"/>
                    <a:pt x="132" y="27"/>
                  </a:cubicBezTo>
                  <a:lnTo>
                    <a:pt x="132" y="45"/>
                  </a:lnTo>
                  <a:cubicBezTo>
                    <a:pt x="132" y="46"/>
                    <a:pt x="132" y="47"/>
                    <a:pt x="132" y="47"/>
                  </a:cubicBezTo>
                  <a:cubicBezTo>
                    <a:pt x="133" y="47"/>
                    <a:pt x="134" y="46"/>
                    <a:pt x="137" y="44"/>
                  </a:cubicBezTo>
                  <a:lnTo>
                    <a:pt x="137" y="47"/>
                  </a:lnTo>
                  <a:cubicBezTo>
                    <a:pt x="135" y="48"/>
                    <a:pt x="134" y="49"/>
                    <a:pt x="133" y="49"/>
                  </a:cubicBezTo>
                  <a:cubicBezTo>
                    <a:pt x="132" y="50"/>
                    <a:pt x="131" y="50"/>
                    <a:pt x="131" y="50"/>
                  </a:cubicBezTo>
                  <a:lnTo>
                    <a:pt x="130" y="50"/>
                  </a:lnTo>
                  <a:cubicBezTo>
                    <a:pt x="129" y="50"/>
                    <a:pt x="128" y="49"/>
                    <a:pt x="128" y="46"/>
                  </a:cubicBezTo>
                  <a:cubicBezTo>
                    <a:pt x="125" y="49"/>
                    <a:pt x="122" y="50"/>
                    <a:pt x="118" y="50"/>
                  </a:cubicBezTo>
                  <a:cubicBezTo>
                    <a:pt x="116" y="50"/>
                    <a:pt x="114" y="50"/>
                    <a:pt x="113" y="48"/>
                  </a:cubicBezTo>
                  <a:cubicBezTo>
                    <a:pt x="111" y="47"/>
                    <a:pt x="110" y="45"/>
                    <a:pt x="110" y="43"/>
                  </a:cubicBezTo>
                  <a:cubicBezTo>
                    <a:pt x="110" y="39"/>
                    <a:pt x="112" y="36"/>
                    <a:pt x="115" y="35"/>
                  </a:cubicBezTo>
                  <a:cubicBezTo>
                    <a:pt x="118" y="33"/>
                    <a:pt x="123" y="32"/>
                    <a:pt x="128" y="31"/>
                  </a:cubicBezTo>
                  <a:close/>
                  <a:moveTo>
                    <a:pt x="128" y="34"/>
                  </a:moveTo>
                  <a:cubicBezTo>
                    <a:pt x="128" y="34"/>
                    <a:pt x="127" y="34"/>
                    <a:pt x="127" y="34"/>
                  </a:cubicBezTo>
                  <a:cubicBezTo>
                    <a:pt x="123" y="34"/>
                    <a:pt x="120" y="35"/>
                    <a:pt x="117" y="36"/>
                  </a:cubicBezTo>
                  <a:cubicBezTo>
                    <a:pt x="115" y="38"/>
                    <a:pt x="113" y="40"/>
                    <a:pt x="113" y="42"/>
                  </a:cubicBezTo>
                  <a:cubicBezTo>
                    <a:pt x="113" y="44"/>
                    <a:pt x="114" y="45"/>
                    <a:pt x="115" y="46"/>
                  </a:cubicBezTo>
                  <a:cubicBezTo>
                    <a:pt x="116" y="47"/>
                    <a:pt x="118" y="47"/>
                    <a:pt x="120" y="47"/>
                  </a:cubicBezTo>
                  <a:cubicBezTo>
                    <a:pt x="123" y="47"/>
                    <a:pt x="125" y="46"/>
                    <a:pt x="128" y="44"/>
                  </a:cubicBezTo>
                  <a:lnTo>
                    <a:pt x="128" y="34"/>
                  </a:lnTo>
                  <a:close/>
                  <a:moveTo>
                    <a:pt x="122" y="14"/>
                  </a:moveTo>
                  <a:close/>
                  <a:moveTo>
                    <a:pt x="133" y="50"/>
                  </a:moveTo>
                  <a:close/>
                  <a:moveTo>
                    <a:pt x="142" y="50"/>
                  </a:moveTo>
                  <a:lnTo>
                    <a:pt x="142" y="19"/>
                  </a:lnTo>
                  <a:lnTo>
                    <a:pt x="145" y="19"/>
                  </a:lnTo>
                  <a:lnTo>
                    <a:pt x="145" y="25"/>
                  </a:lnTo>
                  <a:cubicBezTo>
                    <a:pt x="147" y="23"/>
                    <a:pt x="148" y="21"/>
                    <a:pt x="150" y="20"/>
                  </a:cubicBezTo>
                  <a:cubicBezTo>
                    <a:pt x="152" y="19"/>
                    <a:pt x="154" y="19"/>
                    <a:pt x="156" y="19"/>
                  </a:cubicBezTo>
                  <a:cubicBezTo>
                    <a:pt x="159" y="19"/>
                    <a:pt x="162" y="20"/>
                    <a:pt x="164" y="22"/>
                  </a:cubicBezTo>
                  <a:cubicBezTo>
                    <a:pt x="166" y="24"/>
                    <a:pt x="167" y="27"/>
                    <a:pt x="167" y="31"/>
                  </a:cubicBezTo>
                  <a:lnTo>
                    <a:pt x="167" y="50"/>
                  </a:lnTo>
                  <a:lnTo>
                    <a:pt x="164" y="50"/>
                  </a:lnTo>
                  <a:lnTo>
                    <a:pt x="164" y="32"/>
                  </a:lnTo>
                  <a:cubicBezTo>
                    <a:pt x="164" y="25"/>
                    <a:pt x="161" y="22"/>
                    <a:pt x="156" y="22"/>
                  </a:cubicBezTo>
                  <a:cubicBezTo>
                    <a:pt x="152" y="22"/>
                    <a:pt x="148" y="24"/>
                    <a:pt x="145" y="28"/>
                  </a:cubicBezTo>
                  <a:lnTo>
                    <a:pt x="145" y="50"/>
                  </a:lnTo>
                  <a:lnTo>
                    <a:pt x="142" y="50"/>
                  </a:lnTo>
                  <a:close/>
                  <a:moveTo>
                    <a:pt x="155" y="14"/>
                  </a:moveTo>
                  <a:close/>
                  <a:moveTo>
                    <a:pt x="155" y="50"/>
                  </a:moveTo>
                  <a:close/>
                  <a:moveTo>
                    <a:pt x="177" y="19"/>
                  </a:moveTo>
                  <a:lnTo>
                    <a:pt x="181" y="19"/>
                  </a:lnTo>
                  <a:lnTo>
                    <a:pt x="181" y="50"/>
                  </a:lnTo>
                  <a:lnTo>
                    <a:pt x="177" y="50"/>
                  </a:lnTo>
                  <a:lnTo>
                    <a:pt x="177" y="19"/>
                  </a:lnTo>
                  <a:close/>
                  <a:moveTo>
                    <a:pt x="177" y="4"/>
                  </a:moveTo>
                  <a:lnTo>
                    <a:pt x="181" y="4"/>
                  </a:lnTo>
                  <a:lnTo>
                    <a:pt x="181" y="9"/>
                  </a:lnTo>
                  <a:lnTo>
                    <a:pt x="177" y="9"/>
                  </a:lnTo>
                  <a:lnTo>
                    <a:pt x="177" y="4"/>
                  </a:lnTo>
                  <a:close/>
                  <a:moveTo>
                    <a:pt x="179" y="50"/>
                  </a:moveTo>
                  <a:close/>
                  <a:moveTo>
                    <a:pt x="189" y="44"/>
                  </a:moveTo>
                  <a:cubicBezTo>
                    <a:pt x="193" y="46"/>
                    <a:pt x="196" y="47"/>
                    <a:pt x="199" y="47"/>
                  </a:cubicBezTo>
                  <a:cubicBezTo>
                    <a:pt x="201" y="47"/>
                    <a:pt x="202" y="47"/>
                    <a:pt x="204" y="45"/>
                  </a:cubicBezTo>
                  <a:cubicBezTo>
                    <a:pt x="205" y="44"/>
                    <a:pt x="205" y="43"/>
                    <a:pt x="205" y="42"/>
                  </a:cubicBezTo>
                  <a:cubicBezTo>
                    <a:pt x="205" y="40"/>
                    <a:pt x="204" y="38"/>
                    <a:pt x="201" y="36"/>
                  </a:cubicBezTo>
                  <a:lnTo>
                    <a:pt x="197" y="35"/>
                  </a:lnTo>
                  <a:cubicBezTo>
                    <a:pt x="192" y="33"/>
                    <a:pt x="189" y="30"/>
                    <a:pt x="189" y="27"/>
                  </a:cubicBezTo>
                  <a:cubicBezTo>
                    <a:pt x="189" y="25"/>
                    <a:pt x="190" y="23"/>
                    <a:pt x="192" y="21"/>
                  </a:cubicBezTo>
                  <a:cubicBezTo>
                    <a:pt x="194" y="19"/>
                    <a:pt x="197" y="19"/>
                    <a:pt x="199" y="19"/>
                  </a:cubicBezTo>
                  <a:cubicBezTo>
                    <a:pt x="202" y="19"/>
                    <a:pt x="204" y="20"/>
                    <a:pt x="208" y="21"/>
                  </a:cubicBezTo>
                  <a:lnTo>
                    <a:pt x="208" y="25"/>
                  </a:lnTo>
                  <a:cubicBezTo>
                    <a:pt x="204" y="23"/>
                    <a:pt x="201" y="22"/>
                    <a:pt x="199" y="22"/>
                  </a:cubicBezTo>
                  <a:cubicBezTo>
                    <a:pt x="197" y="22"/>
                    <a:pt x="196" y="22"/>
                    <a:pt x="194" y="23"/>
                  </a:cubicBezTo>
                  <a:cubicBezTo>
                    <a:pt x="193" y="24"/>
                    <a:pt x="193" y="25"/>
                    <a:pt x="193" y="27"/>
                  </a:cubicBezTo>
                  <a:cubicBezTo>
                    <a:pt x="193" y="28"/>
                    <a:pt x="193" y="29"/>
                    <a:pt x="194" y="30"/>
                  </a:cubicBezTo>
                  <a:cubicBezTo>
                    <a:pt x="195" y="31"/>
                    <a:pt x="196" y="31"/>
                    <a:pt x="198" y="32"/>
                  </a:cubicBezTo>
                  <a:lnTo>
                    <a:pt x="201" y="33"/>
                  </a:lnTo>
                  <a:cubicBezTo>
                    <a:pt x="204" y="34"/>
                    <a:pt x="206" y="36"/>
                    <a:pt x="207" y="37"/>
                  </a:cubicBezTo>
                  <a:cubicBezTo>
                    <a:pt x="208" y="38"/>
                    <a:pt x="209" y="40"/>
                    <a:pt x="209" y="42"/>
                  </a:cubicBezTo>
                  <a:cubicBezTo>
                    <a:pt x="209" y="44"/>
                    <a:pt x="208" y="46"/>
                    <a:pt x="206" y="48"/>
                  </a:cubicBezTo>
                  <a:cubicBezTo>
                    <a:pt x="203" y="49"/>
                    <a:pt x="201" y="50"/>
                    <a:pt x="199" y="50"/>
                  </a:cubicBezTo>
                  <a:cubicBezTo>
                    <a:pt x="195" y="50"/>
                    <a:pt x="192" y="49"/>
                    <a:pt x="189" y="47"/>
                  </a:cubicBezTo>
                  <a:lnTo>
                    <a:pt x="189" y="44"/>
                  </a:lnTo>
                  <a:close/>
                  <a:moveTo>
                    <a:pt x="200" y="14"/>
                  </a:moveTo>
                  <a:close/>
                  <a:moveTo>
                    <a:pt x="198" y="50"/>
                  </a:moveTo>
                  <a:close/>
                  <a:moveTo>
                    <a:pt x="216" y="19"/>
                  </a:moveTo>
                  <a:lnTo>
                    <a:pt x="219" y="19"/>
                  </a:lnTo>
                  <a:lnTo>
                    <a:pt x="219" y="25"/>
                  </a:lnTo>
                  <a:cubicBezTo>
                    <a:pt x="221" y="23"/>
                    <a:pt x="222" y="21"/>
                    <a:pt x="224" y="20"/>
                  </a:cubicBezTo>
                  <a:cubicBezTo>
                    <a:pt x="225" y="19"/>
                    <a:pt x="227" y="19"/>
                    <a:pt x="229" y="19"/>
                  </a:cubicBezTo>
                  <a:cubicBezTo>
                    <a:pt x="234" y="19"/>
                    <a:pt x="237" y="21"/>
                    <a:pt x="239" y="26"/>
                  </a:cubicBezTo>
                  <a:cubicBezTo>
                    <a:pt x="241" y="23"/>
                    <a:pt x="243" y="22"/>
                    <a:pt x="244" y="20"/>
                  </a:cubicBezTo>
                  <a:cubicBezTo>
                    <a:pt x="246" y="19"/>
                    <a:pt x="248" y="19"/>
                    <a:pt x="250" y="19"/>
                  </a:cubicBezTo>
                  <a:cubicBezTo>
                    <a:pt x="253" y="19"/>
                    <a:pt x="256" y="20"/>
                    <a:pt x="258" y="22"/>
                  </a:cubicBezTo>
                  <a:cubicBezTo>
                    <a:pt x="260" y="24"/>
                    <a:pt x="261" y="27"/>
                    <a:pt x="261" y="31"/>
                  </a:cubicBezTo>
                  <a:lnTo>
                    <a:pt x="261" y="50"/>
                  </a:lnTo>
                  <a:lnTo>
                    <a:pt x="258" y="50"/>
                  </a:lnTo>
                  <a:lnTo>
                    <a:pt x="258" y="32"/>
                  </a:lnTo>
                  <a:cubicBezTo>
                    <a:pt x="258" y="29"/>
                    <a:pt x="257" y="26"/>
                    <a:pt x="255" y="25"/>
                  </a:cubicBezTo>
                  <a:cubicBezTo>
                    <a:pt x="254" y="23"/>
                    <a:pt x="252" y="22"/>
                    <a:pt x="249" y="22"/>
                  </a:cubicBezTo>
                  <a:cubicBezTo>
                    <a:pt x="248" y="22"/>
                    <a:pt x="246" y="22"/>
                    <a:pt x="245" y="23"/>
                  </a:cubicBezTo>
                  <a:cubicBezTo>
                    <a:pt x="243" y="24"/>
                    <a:pt x="242" y="26"/>
                    <a:pt x="240" y="29"/>
                  </a:cubicBezTo>
                  <a:lnTo>
                    <a:pt x="240" y="50"/>
                  </a:lnTo>
                  <a:lnTo>
                    <a:pt x="237" y="50"/>
                  </a:lnTo>
                  <a:lnTo>
                    <a:pt x="237" y="32"/>
                  </a:lnTo>
                  <a:cubicBezTo>
                    <a:pt x="237" y="29"/>
                    <a:pt x="236" y="26"/>
                    <a:pt x="234" y="24"/>
                  </a:cubicBezTo>
                  <a:cubicBezTo>
                    <a:pt x="233" y="23"/>
                    <a:pt x="231" y="22"/>
                    <a:pt x="228" y="22"/>
                  </a:cubicBezTo>
                  <a:cubicBezTo>
                    <a:pt x="225" y="22"/>
                    <a:pt x="222" y="24"/>
                    <a:pt x="219" y="28"/>
                  </a:cubicBezTo>
                  <a:lnTo>
                    <a:pt x="219" y="50"/>
                  </a:lnTo>
                  <a:lnTo>
                    <a:pt x="216" y="50"/>
                  </a:lnTo>
                  <a:lnTo>
                    <a:pt x="216" y="19"/>
                  </a:lnTo>
                  <a:close/>
                  <a:moveTo>
                    <a:pt x="268" y="35"/>
                  </a:moveTo>
                  <a:cubicBezTo>
                    <a:pt x="268" y="30"/>
                    <a:pt x="270" y="26"/>
                    <a:pt x="273" y="23"/>
                  </a:cubicBezTo>
                  <a:cubicBezTo>
                    <a:pt x="276" y="20"/>
                    <a:pt x="280" y="19"/>
                    <a:pt x="284" y="19"/>
                  </a:cubicBezTo>
                  <a:cubicBezTo>
                    <a:pt x="288" y="19"/>
                    <a:pt x="292" y="20"/>
                    <a:pt x="295" y="23"/>
                  </a:cubicBezTo>
                  <a:cubicBezTo>
                    <a:pt x="298" y="26"/>
                    <a:pt x="300" y="30"/>
                    <a:pt x="300" y="34"/>
                  </a:cubicBezTo>
                  <a:cubicBezTo>
                    <a:pt x="300" y="39"/>
                    <a:pt x="298" y="43"/>
                    <a:pt x="295" y="46"/>
                  </a:cubicBezTo>
                  <a:cubicBezTo>
                    <a:pt x="292" y="49"/>
                    <a:pt x="289" y="50"/>
                    <a:pt x="284" y="50"/>
                  </a:cubicBezTo>
                  <a:cubicBezTo>
                    <a:pt x="280" y="50"/>
                    <a:pt x="276" y="49"/>
                    <a:pt x="273" y="46"/>
                  </a:cubicBezTo>
                  <a:cubicBezTo>
                    <a:pt x="270" y="43"/>
                    <a:pt x="268" y="39"/>
                    <a:pt x="268" y="35"/>
                  </a:cubicBezTo>
                  <a:close/>
                  <a:moveTo>
                    <a:pt x="272" y="34"/>
                  </a:moveTo>
                  <a:cubicBezTo>
                    <a:pt x="272" y="38"/>
                    <a:pt x="273" y="41"/>
                    <a:pt x="275" y="43"/>
                  </a:cubicBezTo>
                  <a:cubicBezTo>
                    <a:pt x="278" y="46"/>
                    <a:pt x="281" y="47"/>
                    <a:pt x="284" y="47"/>
                  </a:cubicBezTo>
                  <a:cubicBezTo>
                    <a:pt x="288" y="47"/>
                    <a:pt x="291" y="46"/>
                    <a:pt x="293" y="43"/>
                  </a:cubicBezTo>
                  <a:cubicBezTo>
                    <a:pt x="295" y="41"/>
                    <a:pt x="296" y="38"/>
                    <a:pt x="296" y="35"/>
                  </a:cubicBezTo>
                  <a:cubicBezTo>
                    <a:pt x="296" y="31"/>
                    <a:pt x="295" y="28"/>
                    <a:pt x="293" y="25"/>
                  </a:cubicBezTo>
                  <a:cubicBezTo>
                    <a:pt x="290" y="23"/>
                    <a:pt x="287" y="22"/>
                    <a:pt x="284" y="22"/>
                  </a:cubicBezTo>
                  <a:cubicBezTo>
                    <a:pt x="281" y="22"/>
                    <a:pt x="278" y="23"/>
                    <a:pt x="275" y="25"/>
                  </a:cubicBezTo>
                  <a:cubicBezTo>
                    <a:pt x="273" y="28"/>
                    <a:pt x="272" y="31"/>
                    <a:pt x="272" y="34"/>
                  </a:cubicBezTo>
                  <a:close/>
                  <a:moveTo>
                    <a:pt x="284" y="14"/>
                  </a:moveTo>
                  <a:close/>
                  <a:moveTo>
                    <a:pt x="306" y="44"/>
                  </a:moveTo>
                  <a:cubicBezTo>
                    <a:pt x="310" y="46"/>
                    <a:pt x="313" y="47"/>
                    <a:pt x="316" y="47"/>
                  </a:cubicBezTo>
                  <a:cubicBezTo>
                    <a:pt x="318" y="47"/>
                    <a:pt x="320" y="47"/>
                    <a:pt x="321" y="45"/>
                  </a:cubicBezTo>
                  <a:cubicBezTo>
                    <a:pt x="322" y="44"/>
                    <a:pt x="323" y="43"/>
                    <a:pt x="323" y="42"/>
                  </a:cubicBezTo>
                  <a:cubicBezTo>
                    <a:pt x="323" y="40"/>
                    <a:pt x="321" y="38"/>
                    <a:pt x="318" y="36"/>
                  </a:cubicBezTo>
                  <a:lnTo>
                    <a:pt x="314" y="35"/>
                  </a:lnTo>
                  <a:cubicBezTo>
                    <a:pt x="309" y="33"/>
                    <a:pt x="307" y="30"/>
                    <a:pt x="307" y="27"/>
                  </a:cubicBezTo>
                  <a:cubicBezTo>
                    <a:pt x="307" y="25"/>
                    <a:pt x="308" y="23"/>
                    <a:pt x="310" y="21"/>
                  </a:cubicBezTo>
                  <a:cubicBezTo>
                    <a:pt x="312" y="19"/>
                    <a:pt x="314" y="19"/>
                    <a:pt x="317" y="19"/>
                  </a:cubicBezTo>
                  <a:cubicBezTo>
                    <a:pt x="319" y="19"/>
                    <a:pt x="322" y="20"/>
                    <a:pt x="325" y="21"/>
                  </a:cubicBezTo>
                  <a:lnTo>
                    <a:pt x="325" y="25"/>
                  </a:lnTo>
                  <a:cubicBezTo>
                    <a:pt x="321" y="23"/>
                    <a:pt x="319" y="22"/>
                    <a:pt x="316" y="22"/>
                  </a:cubicBezTo>
                  <a:cubicBezTo>
                    <a:pt x="314" y="22"/>
                    <a:pt x="313" y="22"/>
                    <a:pt x="312" y="23"/>
                  </a:cubicBezTo>
                  <a:cubicBezTo>
                    <a:pt x="310" y="24"/>
                    <a:pt x="310" y="25"/>
                    <a:pt x="310" y="27"/>
                  </a:cubicBezTo>
                  <a:cubicBezTo>
                    <a:pt x="310" y="28"/>
                    <a:pt x="310" y="29"/>
                    <a:pt x="311" y="30"/>
                  </a:cubicBezTo>
                  <a:cubicBezTo>
                    <a:pt x="312" y="31"/>
                    <a:pt x="314" y="31"/>
                    <a:pt x="316" y="32"/>
                  </a:cubicBezTo>
                  <a:lnTo>
                    <a:pt x="318" y="33"/>
                  </a:lnTo>
                  <a:cubicBezTo>
                    <a:pt x="321" y="34"/>
                    <a:pt x="323" y="36"/>
                    <a:pt x="324" y="37"/>
                  </a:cubicBezTo>
                  <a:cubicBezTo>
                    <a:pt x="325" y="38"/>
                    <a:pt x="326" y="40"/>
                    <a:pt x="326" y="42"/>
                  </a:cubicBezTo>
                  <a:cubicBezTo>
                    <a:pt x="326" y="44"/>
                    <a:pt x="325" y="46"/>
                    <a:pt x="323" y="48"/>
                  </a:cubicBezTo>
                  <a:cubicBezTo>
                    <a:pt x="321" y="49"/>
                    <a:pt x="318" y="50"/>
                    <a:pt x="316" y="50"/>
                  </a:cubicBezTo>
                  <a:cubicBezTo>
                    <a:pt x="313" y="50"/>
                    <a:pt x="310" y="49"/>
                    <a:pt x="306" y="47"/>
                  </a:cubicBezTo>
                  <a:lnTo>
                    <a:pt x="306" y="44"/>
                  </a:lnTo>
                  <a:close/>
                  <a:moveTo>
                    <a:pt x="317" y="14"/>
                  </a:moveTo>
                  <a:close/>
                  <a:moveTo>
                    <a:pt x="316" y="50"/>
                  </a:moveTo>
                  <a:close/>
                  <a:moveTo>
                    <a:pt x="380" y="32"/>
                  </a:moveTo>
                  <a:lnTo>
                    <a:pt x="380" y="29"/>
                  </a:lnTo>
                  <a:lnTo>
                    <a:pt x="393" y="29"/>
                  </a:lnTo>
                  <a:lnTo>
                    <a:pt x="393" y="46"/>
                  </a:lnTo>
                  <a:cubicBezTo>
                    <a:pt x="388" y="49"/>
                    <a:pt x="382" y="50"/>
                    <a:pt x="377" y="50"/>
                  </a:cubicBezTo>
                  <a:cubicBezTo>
                    <a:pt x="369" y="50"/>
                    <a:pt x="363" y="48"/>
                    <a:pt x="359" y="44"/>
                  </a:cubicBezTo>
                  <a:cubicBezTo>
                    <a:pt x="354" y="39"/>
                    <a:pt x="351" y="34"/>
                    <a:pt x="351" y="26"/>
                  </a:cubicBezTo>
                  <a:cubicBezTo>
                    <a:pt x="351" y="19"/>
                    <a:pt x="354" y="14"/>
                    <a:pt x="359" y="9"/>
                  </a:cubicBezTo>
                  <a:cubicBezTo>
                    <a:pt x="363" y="5"/>
                    <a:pt x="369" y="2"/>
                    <a:pt x="376" y="2"/>
                  </a:cubicBezTo>
                  <a:cubicBezTo>
                    <a:pt x="379" y="2"/>
                    <a:pt x="381" y="3"/>
                    <a:pt x="384" y="3"/>
                  </a:cubicBezTo>
                  <a:cubicBezTo>
                    <a:pt x="386" y="4"/>
                    <a:pt x="389" y="5"/>
                    <a:pt x="392" y="6"/>
                  </a:cubicBezTo>
                  <a:lnTo>
                    <a:pt x="392" y="10"/>
                  </a:lnTo>
                  <a:cubicBezTo>
                    <a:pt x="387" y="7"/>
                    <a:pt x="381" y="6"/>
                    <a:pt x="376" y="6"/>
                  </a:cubicBezTo>
                  <a:cubicBezTo>
                    <a:pt x="370" y="6"/>
                    <a:pt x="365" y="8"/>
                    <a:pt x="361" y="11"/>
                  </a:cubicBezTo>
                  <a:cubicBezTo>
                    <a:pt x="357" y="15"/>
                    <a:pt x="355" y="20"/>
                    <a:pt x="355" y="26"/>
                  </a:cubicBezTo>
                  <a:cubicBezTo>
                    <a:pt x="355" y="33"/>
                    <a:pt x="357" y="38"/>
                    <a:pt x="361" y="41"/>
                  </a:cubicBezTo>
                  <a:cubicBezTo>
                    <a:pt x="366" y="45"/>
                    <a:pt x="371" y="47"/>
                    <a:pt x="377" y="47"/>
                  </a:cubicBezTo>
                  <a:cubicBezTo>
                    <a:pt x="382" y="47"/>
                    <a:pt x="386" y="46"/>
                    <a:pt x="390" y="44"/>
                  </a:cubicBezTo>
                  <a:lnTo>
                    <a:pt x="390" y="32"/>
                  </a:lnTo>
                  <a:lnTo>
                    <a:pt x="380" y="32"/>
                  </a:lnTo>
                  <a:close/>
                  <a:moveTo>
                    <a:pt x="376" y="0"/>
                  </a:moveTo>
                  <a:close/>
                  <a:moveTo>
                    <a:pt x="375" y="50"/>
                  </a:moveTo>
                  <a:close/>
                  <a:moveTo>
                    <a:pt x="403" y="19"/>
                  </a:moveTo>
                  <a:lnTo>
                    <a:pt x="406" y="19"/>
                  </a:lnTo>
                  <a:lnTo>
                    <a:pt x="406" y="38"/>
                  </a:lnTo>
                  <a:cubicBezTo>
                    <a:pt x="406" y="41"/>
                    <a:pt x="407" y="43"/>
                    <a:pt x="408" y="44"/>
                  </a:cubicBezTo>
                  <a:cubicBezTo>
                    <a:pt x="410" y="46"/>
                    <a:pt x="412" y="47"/>
                    <a:pt x="414" y="47"/>
                  </a:cubicBezTo>
                  <a:cubicBezTo>
                    <a:pt x="418" y="47"/>
                    <a:pt x="422" y="45"/>
                    <a:pt x="424" y="40"/>
                  </a:cubicBezTo>
                  <a:lnTo>
                    <a:pt x="424" y="19"/>
                  </a:lnTo>
                  <a:lnTo>
                    <a:pt x="428" y="19"/>
                  </a:lnTo>
                  <a:lnTo>
                    <a:pt x="428" y="50"/>
                  </a:lnTo>
                  <a:lnTo>
                    <a:pt x="424" y="50"/>
                  </a:lnTo>
                  <a:lnTo>
                    <a:pt x="424" y="44"/>
                  </a:lnTo>
                  <a:cubicBezTo>
                    <a:pt x="423" y="46"/>
                    <a:pt x="421" y="48"/>
                    <a:pt x="420" y="49"/>
                  </a:cubicBezTo>
                  <a:cubicBezTo>
                    <a:pt x="418" y="50"/>
                    <a:pt x="416" y="50"/>
                    <a:pt x="414" y="50"/>
                  </a:cubicBezTo>
                  <a:cubicBezTo>
                    <a:pt x="411" y="50"/>
                    <a:pt x="408" y="49"/>
                    <a:pt x="406" y="47"/>
                  </a:cubicBezTo>
                  <a:cubicBezTo>
                    <a:pt x="404" y="45"/>
                    <a:pt x="403" y="42"/>
                    <a:pt x="403" y="38"/>
                  </a:cubicBezTo>
                  <a:lnTo>
                    <a:pt x="403" y="19"/>
                  </a:lnTo>
                  <a:close/>
                  <a:moveTo>
                    <a:pt x="415" y="14"/>
                  </a:moveTo>
                  <a:close/>
                  <a:moveTo>
                    <a:pt x="427" y="50"/>
                  </a:moveTo>
                  <a:close/>
                  <a:moveTo>
                    <a:pt x="398" y="19"/>
                  </a:moveTo>
                  <a:close/>
                  <a:moveTo>
                    <a:pt x="465" y="34"/>
                  </a:moveTo>
                  <a:cubicBezTo>
                    <a:pt x="465" y="39"/>
                    <a:pt x="463" y="43"/>
                    <a:pt x="460" y="46"/>
                  </a:cubicBezTo>
                  <a:cubicBezTo>
                    <a:pt x="457" y="49"/>
                    <a:pt x="453" y="50"/>
                    <a:pt x="448" y="50"/>
                  </a:cubicBezTo>
                  <a:cubicBezTo>
                    <a:pt x="445" y="50"/>
                    <a:pt x="441" y="49"/>
                    <a:pt x="437" y="48"/>
                  </a:cubicBezTo>
                  <a:lnTo>
                    <a:pt x="437" y="3"/>
                  </a:lnTo>
                  <a:lnTo>
                    <a:pt x="440" y="3"/>
                  </a:lnTo>
                  <a:lnTo>
                    <a:pt x="440" y="23"/>
                  </a:lnTo>
                  <a:cubicBezTo>
                    <a:pt x="444" y="20"/>
                    <a:pt x="447" y="19"/>
                    <a:pt x="451" y="19"/>
                  </a:cubicBezTo>
                  <a:cubicBezTo>
                    <a:pt x="455" y="19"/>
                    <a:pt x="459" y="20"/>
                    <a:pt x="461" y="23"/>
                  </a:cubicBezTo>
                  <a:cubicBezTo>
                    <a:pt x="464" y="25"/>
                    <a:pt x="465" y="29"/>
                    <a:pt x="465" y="34"/>
                  </a:cubicBezTo>
                  <a:close/>
                  <a:moveTo>
                    <a:pt x="461" y="34"/>
                  </a:moveTo>
                  <a:cubicBezTo>
                    <a:pt x="461" y="30"/>
                    <a:pt x="460" y="28"/>
                    <a:pt x="459" y="25"/>
                  </a:cubicBezTo>
                  <a:cubicBezTo>
                    <a:pt x="457" y="23"/>
                    <a:pt x="454" y="22"/>
                    <a:pt x="451" y="22"/>
                  </a:cubicBezTo>
                  <a:cubicBezTo>
                    <a:pt x="447" y="22"/>
                    <a:pt x="444" y="24"/>
                    <a:pt x="440" y="27"/>
                  </a:cubicBezTo>
                  <a:lnTo>
                    <a:pt x="440" y="46"/>
                  </a:lnTo>
                  <a:cubicBezTo>
                    <a:pt x="443" y="47"/>
                    <a:pt x="445" y="47"/>
                    <a:pt x="448" y="47"/>
                  </a:cubicBezTo>
                  <a:cubicBezTo>
                    <a:pt x="452" y="47"/>
                    <a:pt x="455" y="46"/>
                    <a:pt x="458" y="43"/>
                  </a:cubicBezTo>
                  <a:cubicBezTo>
                    <a:pt x="460" y="41"/>
                    <a:pt x="461" y="38"/>
                    <a:pt x="461" y="34"/>
                  </a:cubicBezTo>
                  <a:close/>
                  <a:moveTo>
                    <a:pt x="475" y="33"/>
                  </a:moveTo>
                  <a:cubicBezTo>
                    <a:pt x="475" y="34"/>
                    <a:pt x="475" y="34"/>
                    <a:pt x="475" y="35"/>
                  </a:cubicBezTo>
                  <a:cubicBezTo>
                    <a:pt x="475" y="38"/>
                    <a:pt x="476" y="41"/>
                    <a:pt x="479" y="43"/>
                  </a:cubicBezTo>
                  <a:cubicBezTo>
                    <a:pt x="481" y="46"/>
                    <a:pt x="484" y="47"/>
                    <a:pt x="487" y="47"/>
                  </a:cubicBezTo>
                  <a:cubicBezTo>
                    <a:pt x="489" y="47"/>
                    <a:pt x="491" y="47"/>
                    <a:pt x="493" y="46"/>
                  </a:cubicBezTo>
                  <a:cubicBezTo>
                    <a:pt x="494" y="45"/>
                    <a:pt x="496" y="44"/>
                    <a:pt x="499" y="42"/>
                  </a:cubicBezTo>
                  <a:lnTo>
                    <a:pt x="499" y="42"/>
                  </a:lnTo>
                  <a:lnTo>
                    <a:pt x="499" y="46"/>
                  </a:lnTo>
                  <a:cubicBezTo>
                    <a:pt x="495" y="49"/>
                    <a:pt x="491" y="50"/>
                    <a:pt x="487" y="50"/>
                  </a:cubicBezTo>
                  <a:cubicBezTo>
                    <a:pt x="482" y="50"/>
                    <a:pt x="479" y="49"/>
                    <a:pt x="476" y="45"/>
                  </a:cubicBezTo>
                  <a:cubicBezTo>
                    <a:pt x="473" y="42"/>
                    <a:pt x="472" y="38"/>
                    <a:pt x="472" y="34"/>
                  </a:cubicBezTo>
                  <a:cubicBezTo>
                    <a:pt x="472" y="30"/>
                    <a:pt x="473" y="26"/>
                    <a:pt x="475" y="23"/>
                  </a:cubicBezTo>
                  <a:cubicBezTo>
                    <a:pt x="478" y="20"/>
                    <a:pt x="481" y="19"/>
                    <a:pt x="486" y="19"/>
                  </a:cubicBezTo>
                  <a:cubicBezTo>
                    <a:pt x="489" y="19"/>
                    <a:pt x="493" y="20"/>
                    <a:pt x="495" y="23"/>
                  </a:cubicBezTo>
                  <a:cubicBezTo>
                    <a:pt x="498" y="25"/>
                    <a:pt x="499" y="29"/>
                    <a:pt x="499" y="33"/>
                  </a:cubicBezTo>
                  <a:lnTo>
                    <a:pt x="499" y="33"/>
                  </a:lnTo>
                  <a:lnTo>
                    <a:pt x="475" y="33"/>
                  </a:lnTo>
                  <a:close/>
                  <a:moveTo>
                    <a:pt x="476" y="31"/>
                  </a:moveTo>
                  <a:lnTo>
                    <a:pt x="495" y="31"/>
                  </a:lnTo>
                  <a:lnTo>
                    <a:pt x="495" y="31"/>
                  </a:lnTo>
                  <a:cubicBezTo>
                    <a:pt x="494" y="25"/>
                    <a:pt x="491" y="22"/>
                    <a:pt x="486" y="22"/>
                  </a:cubicBezTo>
                  <a:cubicBezTo>
                    <a:pt x="483" y="22"/>
                    <a:pt x="481" y="23"/>
                    <a:pt x="479" y="24"/>
                  </a:cubicBezTo>
                  <a:cubicBezTo>
                    <a:pt x="477" y="26"/>
                    <a:pt x="476" y="28"/>
                    <a:pt x="476" y="31"/>
                  </a:cubicBezTo>
                  <a:close/>
                  <a:moveTo>
                    <a:pt x="486" y="14"/>
                  </a:moveTo>
                  <a:close/>
                  <a:moveTo>
                    <a:pt x="487" y="50"/>
                  </a:moveTo>
                  <a:close/>
                  <a:moveTo>
                    <a:pt x="507" y="50"/>
                  </a:moveTo>
                  <a:lnTo>
                    <a:pt x="507" y="19"/>
                  </a:lnTo>
                  <a:lnTo>
                    <a:pt x="510" y="19"/>
                  </a:lnTo>
                  <a:lnTo>
                    <a:pt x="510" y="27"/>
                  </a:lnTo>
                  <a:cubicBezTo>
                    <a:pt x="514" y="22"/>
                    <a:pt x="518" y="19"/>
                    <a:pt x="521" y="19"/>
                  </a:cubicBezTo>
                  <a:cubicBezTo>
                    <a:pt x="523" y="19"/>
                    <a:pt x="526" y="20"/>
                    <a:pt x="528" y="22"/>
                  </a:cubicBezTo>
                  <a:lnTo>
                    <a:pt x="527" y="25"/>
                  </a:lnTo>
                  <a:cubicBezTo>
                    <a:pt x="524" y="23"/>
                    <a:pt x="522" y="22"/>
                    <a:pt x="520" y="22"/>
                  </a:cubicBezTo>
                  <a:cubicBezTo>
                    <a:pt x="517" y="22"/>
                    <a:pt x="514" y="25"/>
                    <a:pt x="510" y="30"/>
                  </a:cubicBezTo>
                  <a:lnTo>
                    <a:pt x="510" y="50"/>
                  </a:lnTo>
                  <a:lnTo>
                    <a:pt x="507" y="50"/>
                  </a:lnTo>
                  <a:close/>
                  <a:moveTo>
                    <a:pt x="518" y="14"/>
                  </a:moveTo>
                  <a:close/>
                  <a:moveTo>
                    <a:pt x="509" y="50"/>
                  </a:moveTo>
                  <a:close/>
                  <a:moveTo>
                    <a:pt x="531" y="50"/>
                  </a:moveTo>
                  <a:lnTo>
                    <a:pt x="531" y="19"/>
                  </a:lnTo>
                  <a:lnTo>
                    <a:pt x="534" y="19"/>
                  </a:lnTo>
                  <a:lnTo>
                    <a:pt x="534" y="25"/>
                  </a:lnTo>
                  <a:cubicBezTo>
                    <a:pt x="535" y="23"/>
                    <a:pt x="537" y="21"/>
                    <a:pt x="539" y="20"/>
                  </a:cubicBezTo>
                  <a:cubicBezTo>
                    <a:pt x="540" y="19"/>
                    <a:pt x="542" y="19"/>
                    <a:pt x="545" y="19"/>
                  </a:cubicBezTo>
                  <a:cubicBezTo>
                    <a:pt x="548" y="19"/>
                    <a:pt x="551" y="20"/>
                    <a:pt x="553" y="22"/>
                  </a:cubicBezTo>
                  <a:cubicBezTo>
                    <a:pt x="555" y="24"/>
                    <a:pt x="556" y="27"/>
                    <a:pt x="556" y="31"/>
                  </a:cubicBezTo>
                  <a:lnTo>
                    <a:pt x="556" y="50"/>
                  </a:lnTo>
                  <a:lnTo>
                    <a:pt x="553" y="50"/>
                  </a:lnTo>
                  <a:lnTo>
                    <a:pt x="553" y="32"/>
                  </a:lnTo>
                  <a:cubicBezTo>
                    <a:pt x="553" y="25"/>
                    <a:pt x="550" y="22"/>
                    <a:pt x="544" y="22"/>
                  </a:cubicBezTo>
                  <a:cubicBezTo>
                    <a:pt x="540" y="22"/>
                    <a:pt x="537" y="24"/>
                    <a:pt x="534" y="28"/>
                  </a:cubicBezTo>
                  <a:lnTo>
                    <a:pt x="534" y="50"/>
                  </a:lnTo>
                  <a:lnTo>
                    <a:pt x="531" y="50"/>
                  </a:lnTo>
                  <a:close/>
                  <a:moveTo>
                    <a:pt x="544" y="14"/>
                  </a:moveTo>
                  <a:close/>
                  <a:moveTo>
                    <a:pt x="543" y="50"/>
                  </a:moveTo>
                  <a:close/>
                  <a:moveTo>
                    <a:pt x="582" y="31"/>
                  </a:moveTo>
                  <a:lnTo>
                    <a:pt x="582" y="28"/>
                  </a:lnTo>
                  <a:cubicBezTo>
                    <a:pt x="582" y="23"/>
                    <a:pt x="579" y="21"/>
                    <a:pt x="575" y="21"/>
                  </a:cubicBezTo>
                  <a:cubicBezTo>
                    <a:pt x="572" y="21"/>
                    <a:pt x="569" y="23"/>
                    <a:pt x="565" y="25"/>
                  </a:cubicBezTo>
                  <a:lnTo>
                    <a:pt x="565" y="25"/>
                  </a:lnTo>
                  <a:lnTo>
                    <a:pt x="565" y="25"/>
                  </a:lnTo>
                  <a:lnTo>
                    <a:pt x="565" y="22"/>
                  </a:lnTo>
                  <a:cubicBezTo>
                    <a:pt x="569" y="20"/>
                    <a:pt x="572" y="19"/>
                    <a:pt x="575" y="19"/>
                  </a:cubicBezTo>
                  <a:cubicBezTo>
                    <a:pt x="578" y="19"/>
                    <a:pt x="581" y="19"/>
                    <a:pt x="582" y="21"/>
                  </a:cubicBezTo>
                  <a:cubicBezTo>
                    <a:pt x="584" y="22"/>
                    <a:pt x="585" y="24"/>
                    <a:pt x="585" y="27"/>
                  </a:cubicBezTo>
                  <a:lnTo>
                    <a:pt x="585" y="45"/>
                  </a:lnTo>
                  <a:cubicBezTo>
                    <a:pt x="585" y="46"/>
                    <a:pt x="585" y="47"/>
                    <a:pt x="586" y="47"/>
                  </a:cubicBezTo>
                  <a:cubicBezTo>
                    <a:pt x="586" y="47"/>
                    <a:pt x="588" y="46"/>
                    <a:pt x="590" y="44"/>
                  </a:cubicBezTo>
                  <a:lnTo>
                    <a:pt x="590" y="47"/>
                  </a:lnTo>
                  <a:cubicBezTo>
                    <a:pt x="589" y="48"/>
                    <a:pt x="588" y="49"/>
                    <a:pt x="587" y="49"/>
                  </a:cubicBezTo>
                  <a:cubicBezTo>
                    <a:pt x="586" y="50"/>
                    <a:pt x="585" y="50"/>
                    <a:pt x="584" y="50"/>
                  </a:cubicBezTo>
                  <a:lnTo>
                    <a:pt x="584" y="50"/>
                  </a:lnTo>
                  <a:cubicBezTo>
                    <a:pt x="583" y="50"/>
                    <a:pt x="582" y="49"/>
                    <a:pt x="582" y="46"/>
                  </a:cubicBezTo>
                  <a:cubicBezTo>
                    <a:pt x="579" y="49"/>
                    <a:pt x="576" y="50"/>
                    <a:pt x="572" y="50"/>
                  </a:cubicBezTo>
                  <a:cubicBezTo>
                    <a:pt x="570" y="50"/>
                    <a:pt x="568" y="50"/>
                    <a:pt x="566" y="48"/>
                  </a:cubicBezTo>
                  <a:cubicBezTo>
                    <a:pt x="564" y="47"/>
                    <a:pt x="564" y="45"/>
                    <a:pt x="564" y="43"/>
                  </a:cubicBezTo>
                  <a:cubicBezTo>
                    <a:pt x="564" y="39"/>
                    <a:pt x="565" y="36"/>
                    <a:pt x="569" y="35"/>
                  </a:cubicBezTo>
                  <a:cubicBezTo>
                    <a:pt x="572" y="33"/>
                    <a:pt x="576" y="32"/>
                    <a:pt x="582" y="31"/>
                  </a:cubicBezTo>
                  <a:close/>
                  <a:moveTo>
                    <a:pt x="582" y="34"/>
                  </a:moveTo>
                  <a:cubicBezTo>
                    <a:pt x="581" y="34"/>
                    <a:pt x="581" y="34"/>
                    <a:pt x="580" y="34"/>
                  </a:cubicBezTo>
                  <a:cubicBezTo>
                    <a:pt x="577" y="34"/>
                    <a:pt x="573" y="35"/>
                    <a:pt x="571" y="36"/>
                  </a:cubicBezTo>
                  <a:cubicBezTo>
                    <a:pt x="568" y="38"/>
                    <a:pt x="567" y="40"/>
                    <a:pt x="567" y="42"/>
                  </a:cubicBezTo>
                  <a:cubicBezTo>
                    <a:pt x="567" y="44"/>
                    <a:pt x="568" y="45"/>
                    <a:pt x="569" y="46"/>
                  </a:cubicBezTo>
                  <a:cubicBezTo>
                    <a:pt x="570" y="47"/>
                    <a:pt x="572" y="47"/>
                    <a:pt x="573" y="47"/>
                  </a:cubicBezTo>
                  <a:cubicBezTo>
                    <a:pt x="576" y="47"/>
                    <a:pt x="579" y="46"/>
                    <a:pt x="582" y="44"/>
                  </a:cubicBezTo>
                  <a:lnTo>
                    <a:pt x="582" y="34"/>
                  </a:lnTo>
                  <a:close/>
                  <a:moveTo>
                    <a:pt x="576" y="14"/>
                  </a:moveTo>
                  <a:close/>
                  <a:moveTo>
                    <a:pt x="586" y="50"/>
                  </a:moveTo>
                  <a:close/>
                  <a:moveTo>
                    <a:pt x="596" y="19"/>
                  </a:moveTo>
                  <a:lnTo>
                    <a:pt x="599" y="19"/>
                  </a:lnTo>
                  <a:lnTo>
                    <a:pt x="599" y="25"/>
                  </a:lnTo>
                  <a:cubicBezTo>
                    <a:pt x="600" y="23"/>
                    <a:pt x="602" y="21"/>
                    <a:pt x="603" y="20"/>
                  </a:cubicBezTo>
                  <a:cubicBezTo>
                    <a:pt x="605" y="19"/>
                    <a:pt x="607" y="19"/>
                    <a:pt x="609" y="19"/>
                  </a:cubicBezTo>
                  <a:cubicBezTo>
                    <a:pt x="613" y="19"/>
                    <a:pt x="617" y="21"/>
                    <a:pt x="619" y="26"/>
                  </a:cubicBezTo>
                  <a:cubicBezTo>
                    <a:pt x="621" y="23"/>
                    <a:pt x="622" y="22"/>
                    <a:pt x="624" y="20"/>
                  </a:cubicBezTo>
                  <a:cubicBezTo>
                    <a:pt x="626" y="19"/>
                    <a:pt x="628" y="19"/>
                    <a:pt x="630" y="19"/>
                  </a:cubicBezTo>
                  <a:cubicBezTo>
                    <a:pt x="633" y="19"/>
                    <a:pt x="635" y="20"/>
                    <a:pt x="637" y="22"/>
                  </a:cubicBezTo>
                  <a:cubicBezTo>
                    <a:pt x="640" y="24"/>
                    <a:pt x="641" y="27"/>
                    <a:pt x="641" y="31"/>
                  </a:cubicBezTo>
                  <a:lnTo>
                    <a:pt x="641" y="50"/>
                  </a:lnTo>
                  <a:lnTo>
                    <a:pt x="637" y="50"/>
                  </a:lnTo>
                  <a:lnTo>
                    <a:pt x="637" y="32"/>
                  </a:lnTo>
                  <a:cubicBezTo>
                    <a:pt x="637" y="29"/>
                    <a:pt x="637" y="26"/>
                    <a:pt x="635" y="25"/>
                  </a:cubicBezTo>
                  <a:cubicBezTo>
                    <a:pt x="634" y="23"/>
                    <a:pt x="632" y="22"/>
                    <a:pt x="629" y="22"/>
                  </a:cubicBezTo>
                  <a:cubicBezTo>
                    <a:pt x="627" y="22"/>
                    <a:pt x="626" y="22"/>
                    <a:pt x="624" y="23"/>
                  </a:cubicBezTo>
                  <a:cubicBezTo>
                    <a:pt x="623" y="24"/>
                    <a:pt x="621" y="26"/>
                    <a:pt x="620" y="29"/>
                  </a:cubicBezTo>
                  <a:lnTo>
                    <a:pt x="620" y="50"/>
                  </a:lnTo>
                  <a:lnTo>
                    <a:pt x="616" y="50"/>
                  </a:lnTo>
                  <a:lnTo>
                    <a:pt x="616" y="32"/>
                  </a:lnTo>
                  <a:cubicBezTo>
                    <a:pt x="616" y="29"/>
                    <a:pt x="616" y="26"/>
                    <a:pt x="614" y="24"/>
                  </a:cubicBezTo>
                  <a:cubicBezTo>
                    <a:pt x="613" y="23"/>
                    <a:pt x="611" y="22"/>
                    <a:pt x="608" y="22"/>
                  </a:cubicBezTo>
                  <a:cubicBezTo>
                    <a:pt x="605" y="22"/>
                    <a:pt x="601" y="24"/>
                    <a:pt x="599" y="28"/>
                  </a:cubicBezTo>
                  <a:lnTo>
                    <a:pt x="599" y="50"/>
                  </a:lnTo>
                  <a:lnTo>
                    <a:pt x="596" y="50"/>
                  </a:lnTo>
                  <a:lnTo>
                    <a:pt x="596" y="19"/>
                  </a:lnTo>
                  <a:close/>
                  <a:moveTo>
                    <a:pt x="652" y="33"/>
                  </a:moveTo>
                  <a:cubicBezTo>
                    <a:pt x="651" y="34"/>
                    <a:pt x="651" y="34"/>
                    <a:pt x="651" y="35"/>
                  </a:cubicBezTo>
                  <a:cubicBezTo>
                    <a:pt x="651" y="38"/>
                    <a:pt x="653" y="41"/>
                    <a:pt x="655" y="43"/>
                  </a:cubicBezTo>
                  <a:cubicBezTo>
                    <a:pt x="657" y="46"/>
                    <a:pt x="660" y="47"/>
                    <a:pt x="664" y="47"/>
                  </a:cubicBezTo>
                  <a:cubicBezTo>
                    <a:pt x="666" y="47"/>
                    <a:pt x="668" y="47"/>
                    <a:pt x="669" y="46"/>
                  </a:cubicBezTo>
                  <a:cubicBezTo>
                    <a:pt x="671" y="45"/>
                    <a:pt x="673" y="44"/>
                    <a:pt x="675" y="42"/>
                  </a:cubicBezTo>
                  <a:lnTo>
                    <a:pt x="675" y="42"/>
                  </a:lnTo>
                  <a:lnTo>
                    <a:pt x="675" y="46"/>
                  </a:lnTo>
                  <a:cubicBezTo>
                    <a:pt x="672" y="49"/>
                    <a:pt x="668" y="50"/>
                    <a:pt x="663" y="50"/>
                  </a:cubicBezTo>
                  <a:cubicBezTo>
                    <a:pt x="659" y="50"/>
                    <a:pt x="655" y="49"/>
                    <a:pt x="652" y="45"/>
                  </a:cubicBezTo>
                  <a:cubicBezTo>
                    <a:pt x="649" y="42"/>
                    <a:pt x="648" y="38"/>
                    <a:pt x="648" y="34"/>
                  </a:cubicBezTo>
                  <a:cubicBezTo>
                    <a:pt x="648" y="30"/>
                    <a:pt x="649" y="26"/>
                    <a:pt x="652" y="23"/>
                  </a:cubicBezTo>
                  <a:cubicBezTo>
                    <a:pt x="655" y="20"/>
                    <a:pt x="658" y="19"/>
                    <a:pt x="662" y="19"/>
                  </a:cubicBezTo>
                  <a:cubicBezTo>
                    <a:pt x="666" y="19"/>
                    <a:pt x="669" y="20"/>
                    <a:pt x="672" y="23"/>
                  </a:cubicBezTo>
                  <a:cubicBezTo>
                    <a:pt x="674" y="25"/>
                    <a:pt x="676" y="29"/>
                    <a:pt x="676" y="33"/>
                  </a:cubicBezTo>
                  <a:lnTo>
                    <a:pt x="676" y="33"/>
                  </a:lnTo>
                  <a:lnTo>
                    <a:pt x="652" y="33"/>
                  </a:lnTo>
                  <a:close/>
                  <a:moveTo>
                    <a:pt x="652" y="31"/>
                  </a:moveTo>
                  <a:lnTo>
                    <a:pt x="672" y="31"/>
                  </a:lnTo>
                  <a:lnTo>
                    <a:pt x="672" y="31"/>
                  </a:lnTo>
                  <a:cubicBezTo>
                    <a:pt x="670" y="25"/>
                    <a:pt x="667" y="22"/>
                    <a:pt x="662" y="22"/>
                  </a:cubicBezTo>
                  <a:cubicBezTo>
                    <a:pt x="659" y="22"/>
                    <a:pt x="657" y="23"/>
                    <a:pt x="655" y="24"/>
                  </a:cubicBezTo>
                  <a:cubicBezTo>
                    <a:pt x="654" y="26"/>
                    <a:pt x="652" y="28"/>
                    <a:pt x="652" y="31"/>
                  </a:cubicBezTo>
                  <a:close/>
                  <a:moveTo>
                    <a:pt x="662" y="14"/>
                  </a:moveTo>
                  <a:close/>
                  <a:moveTo>
                    <a:pt x="664" y="50"/>
                  </a:moveTo>
                  <a:close/>
                  <a:moveTo>
                    <a:pt x="683" y="50"/>
                  </a:moveTo>
                  <a:lnTo>
                    <a:pt x="683" y="19"/>
                  </a:lnTo>
                  <a:lnTo>
                    <a:pt x="687" y="19"/>
                  </a:lnTo>
                  <a:lnTo>
                    <a:pt x="687" y="25"/>
                  </a:lnTo>
                  <a:cubicBezTo>
                    <a:pt x="688" y="23"/>
                    <a:pt x="689" y="21"/>
                    <a:pt x="691" y="20"/>
                  </a:cubicBezTo>
                  <a:cubicBezTo>
                    <a:pt x="693" y="19"/>
                    <a:pt x="695" y="19"/>
                    <a:pt x="697" y="19"/>
                  </a:cubicBezTo>
                  <a:cubicBezTo>
                    <a:pt x="700" y="19"/>
                    <a:pt x="703" y="20"/>
                    <a:pt x="705" y="22"/>
                  </a:cubicBezTo>
                  <a:cubicBezTo>
                    <a:pt x="707" y="24"/>
                    <a:pt x="709" y="27"/>
                    <a:pt x="709" y="31"/>
                  </a:cubicBezTo>
                  <a:lnTo>
                    <a:pt x="709" y="50"/>
                  </a:lnTo>
                  <a:lnTo>
                    <a:pt x="705" y="50"/>
                  </a:lnTo>
                  <a:lnTo>
                    <a:pt x="705" y="32"/>
                  </a:lnTo>
                  <a:cubicBezTo>
                    <a:pt x="705" y="25"/>
                    <a:pt x="702" y="22"/>
                    <a:pt x="697" y="22"/>
                  </a:cubicBezTo>
                  <a:cubicBezTo>
                    <a:pt x="693" y="22"/>
                    <a:pt x="689" y="24"/>
                    <a:pt x="687" y="28"/>
                  </a:cubicBezTo>
                  <a:lnTo>
                    <a:pt x="687" y="50"/>
                  </a:lnTo>
                  <a:lnTo>
                    <a:pt x="683" y="50"/>
                  </a:lnTo>
                  <a:close/>
                  <a:moveTo>
                    <a:pt x="697" y="14"/>
                  </a:moveTo>
                  <a:close/>
                  <a:moveTo>
                    <a:pt x="696" y="50"/>
                  </a:moveTo>
                  <a:close/>
                  <a:moveTo>
                    <a:pt x="712" y="22"/>
                  </a:moveTo>
                  <a:lnTo>
                    <a:pt x="712" y="19"/>
                  </a:lnTo>
                  <a:lnTo>
                    <a:pt x="721" y="19"/>
                  </a:lnTo>
                  <a:lnTo>
                    <a:pt x="721" y="12"/>
                  </a:lnTo>
                  <a:lnTo>
                    <a:pt x="723" y="9"/>
                  </a:lnTo>
                  <a:lnTo>
                    <a:pt x="724" y="9"/>
                  </a:lnTo>
                  <a:lnTo>
                    <a:pt x="724" y="19"/>
                  </a:lnTo>
                  <a:lnTo>
                    <a:pt x="733" y="19"/>
                  </a:lnTo>
                  <a:lnTo>
                    <a:pt x="733" y="22"/>
                  </a:lnTo>
                  <a:lnTo>
                    <a:pt x="724" y="22"/>
                  </a:lnTo>
                  <a:lnTo>
                    <a:pt x="724" y="41"/>
                  </a:lnTo>
                  <a:lnTo>
                    <a:pt x="724" y="41"/>
                  </a:lnTo>
                  <a:lnTo>
                    <a:pt x="724" y="41"/>
                  </a:lnTo>
                  <a:lnTo>
                    <a:pt x="724" y="41"/>
                  </a:lnTo>
                  <a:lnTo>
                    <a:pt x="724" y="41"/>
                  </a:lnTo>
                  <a:lnTo>
                    <a:pt x="724" y="43"/>
                  </a:lnTo>
                  <a:cubicBezTo>
                    <a:pt x="724" y="44"/>
                    <a:pt x="724" y="46"/>
                    <a:pt x="725" y="46"/>
                  </a:cubicBezTo>
                  <a:cubicBezTo>
                    <a:pt x="726" y="47"/>
                    <a:pt x="727" y="47"/>
                    <a:pt x="728" y="47"/>
                  </a:cubicBezTo>
                  <a:cubicBezTo>
                    <a:pt x="730" y="47"/>
                    <a:pt x="732" y="47"/>
                    <a:pt x="734" y="46"/>
                  </a:cubicBezTo>
                  <a:lnTo>
                    <a:pt x="734" y="49"/>
                  </a:lnTo>
                  <a:cubicBezTo>
                    <a:pt x="732" y="50"/>
                    <a:pt x="730" y="50"/>
                    <a:pt x="728" y="50"/>
                  </a:cubicBezTo>
                  <a:cubicBezTo>
                    <a:pt x="726" y="50"/>
                    <a:pt x="724" y="50"/>
                    <a:pt x="723" y="49"/>
                  </a:cubicBezTo>
                  <a:cubicBezTo>
                    <a:pt x="721" y="47"/>
                    <a:pt x="721" y="46"/>
                    <a:pt x="721" y="44"/>
                  </a:cubicBezTo>
                  <a:lnTo>
                    <a:pt x="721" y="44"/>
                  </a:lnTo>
                  <a:lnTo>
                    <a:pt x="721" y="22"/>
                  </a:lnTo>
                  <a:lnTo>
                    <a:pt x="712" y="22"/>
                  </a:lnTo>
                  <a:close/>
                  <a:moveTo>
                    <a:pt x="727" y="50"/>
                  </a:moveTo>
                  <a:close/>
                  <a:moveTo>
                    <a:pt x="756" y="31"/>
                  </a:moveTo>
                  <a:lnTo>
                    <a:pt x="756" y="28"/>
                  </a:lnTo>
                  <a:cubicBezTo>
                    <a:pt x="756" y="23"/>
                    <a:pt x="754" y="21"/>
                    <a:pt x="749" y="21"/>
                  </a:cubicBezTo>
                  <a:cubicBezTo>
                    <a:pt x="746" y="21"/>
                    <a:pt x="743" y="23"/>
                    <a:pt x="740" y="25"/>
                  </a:cubicBezTo>
                  <a:lnTo>
                    <a:pt x="740" y="25"/>
                  </a:lnTo>
                  <a:lnTo>
                    <a:pt x="740" y="25"/>
                  </a:lnTo>
                  <a:lnTo>
                    <a:pt x="740" y="22"/>
                  </a:lnTo>
                  <a:cubicBezTo>
                    <a:pt x="743" y="20"/>
                    <a:pt x="747" y="19"/>
                    <a:pt x="750" y="19"/>
                  </a:cubicBezTo>
                  <a:cubicBezTo>
                    <a:pt x="753" y="19"/>
                    <a:pt x="755" y="19"/>
                    <a:pt x="757" y="21"/>
                  </a:cubicBezTo>
                  <a:cubicBezTo>
                    <a:pt x="758" y="22"/>
                    <a:pt x="759" y="24"/>
                    <a:pt x="759" y="27"/>
                  </a:cubicBezTo>
                  <a:lnTo>
                    <a:pt x="759" y="45"/>
                  </a:lnTo>
                  <a:cubicBezTo>
                    <a:pt x="759" y="46"/>
                    <a:pt x="760" y="47"/>
                    <a:pt x="760" y="47"/>
                  </a:cubicBezTo>
                  <a:cubicBezTo>
                    <a:pt x="761" y="47"/>
                    <a:pt x="762" y="46"/>
                    <a:pt x="764" y="44"/>
                  </a:cubicBezTo>
                  <a:lnTo>
                    <a:pt x="764" y="47"/>
                  </a:lnTo>
                  <a:cubicBezTo>
                    <a:pt x="763" y="48"/>
                    <a:pt x="762" y="49"/>
                    <a:pt x="761" y="49"/>
                  </a:cubicBezTo>
                  <a:cubicBezTo>
                    <a:pt x="760" y="50"/>
                    <a:pt x="759" y="50"/>
                    <a:pt x="758" y="50"/>
                  </a:cubicBezTo>
                  <a:lnTo>
                    <a:pt x="758" y="50"/>
                  </a:lnTo>
                  <a:cubicBezTo>
                    <a:pt x="757" y="50"/>
                    <a:pt x="756" y="49"/>
                    <a:pt x="756" y="46"/>
                  </a:cubicBezTo>
                  <a:cubicBezTo>
                    <a:pt x="753" y="49"/>
                    <a:pt x="750" y="50"/>
                    <a:pt x="746" y="50"/>
                  </a:cubicBezTo>
                  <a:cubicBezTo>
                    <a:pt x="744" y="50"/>
                    <a:pt x="742" y="50"/>
                    <a:pt x="740" y="48"/>
                  </a:cubicBezTo>
                  <a:cubicBezTo>
                    <a:pt x="739" y="47"/>
                    <a:pt x="738" y="45"/>
                    <a:pt x="738" y="43"/>
                  </a:cubicBezTo>
                  <a:cubicBezTo>
                    <a:pt x="738" y="39"/>
                    <a:pt x="740" y="36"/>
                    <a:pt x="743" y="35"/>
                  </a:cubicBezTo>
                  <a:cubicBezTo>
                    <a:pt x="746" y="33"/>
                    <a:pt x="751" y="32"/>
                    <a:pt x="756" y="31"/>
                  </a:cubicBezTo>
                  <a:close/>
                  <a:moveTo>
                    <a:pt x="756" y="34"/>
                  </a:moveTo>
                  <a:cubicBezTo>
                    <a:pt x="755" y="34"/>
                    <a:pt x="755" y="34"/>
                    <a:pt x="755" y="34"/>
                  </a:cubicBezTo>
                  <a:cubicBezTo>
                    <a:pt x="751" y="34"/>
                    <a:pt x="748" y="35"/>
                    <a:pt x="745" y="36"/>
                  </a:cubicBezTo>
                  <a:cubicBezTo>
                    <a:pt x="742" y="38"/>
                    <a:pt x="741" y="40"/>
                    <a:pt x="741" y="42"/>
                  </a:cubicBezTo>
                  <a:cubicBezTo>
                    <a:pt x="741" y="44"/>
                    <a:pt x="742" y="45"/>
                    <a:pt x="743" y="46"/>
                  </a:cubicBezTo>
                  <a:cubicBezTo>
                    <a:pt x="744" y="47"/>
                    <a:pt x="746" y="47"/>
                    <a:pt x="748" y="47"/>
                  </a:cubicBezTo>
                  <a:cubicBezTo>
                    <a:pt x="750" y="47"/>
                    <a:pt x="753" y="46"/>
                    <a:pt x="756" y="44"/>
                  </a:cubicBezTo>
                  <a:lnTo>
                    <a:pt x="756" y="34"/>
                  </a:lnTo>
                  <a:close/>
                  <a:moveTo>
                    <a:pt x="750" y="14"/>
                  </a:moveTo>
                  <a:close/>
                  <a:moveTo>
                    <a:pt x="761" y="50"/>
                  </a:moveTo>
                  <a:close/>
                  <a:moveTo>
                    <a:pt x="770" y="50"/>
                  </a:moveTo>
                  <a:lnTo>
                    <a:pt x="770" y="3"/>
                  </a:lnTo>
                  <a:lnTo>
                    <a:pt x="774" y="3"/>
                  </a:lnTo>
                  <a:lnTo>
                    <a:pt x="774" y="50"/>
                  </a:lnTo>
                  <a:lnTo>
                    <a:pt x="770" y="50"/>
                  </a:lnTo>
                  <a:close/>
                  <a:moveTo>
                    <a:pt x="772" y="1"/>
                  </a:moveTo>
                  <a:close/>
                  <a:moveTo>
                    <a:pt x="772" y="50"/>
                  </a:moveTo>
                  <a:close/>
                  <a:moveTo>
                    <a:pt x="786" y="33"/>
                  </a:moveTo>
                  <a:cubicBezTo>
                    <a:pt x="786" y="34"/>
                    <a:pt x="786" y="34"/>
                    <a:pt x="786" y="35"/>
                  </a:cubicBezTo>
                  <a:cubicBezTo>
                    <a:pt x="786" y="38"/>
                    <a:pt x="787" y="41"/>
                    <a:pt x="789" y="43"/>
                  </a:cubicBezTo>
                  <a:cubicBezTo>
                    <a:pt x="792" y="46"/>
                    <a:pt x="795" y="47"/>
                    <a:pt x="798" y="47"/>
                  </a:cubicBezTo>
                  <a:cubicBezTo>
                    <a:pt x="800" y="47"/>
                    <a:pt x="802" y="47"/>
                    <a:pt x="804" y="46"/>
                  </a:cubicBezTo>
                  <a:cubicBezTo>
                    <a:pt x="805" y="45"/>
                    <a:pt x="807" y="44"/>
                    <a:pt x="809" y="42"/>
                  </a:cubicBezTo>
                  <a:lnTo>
                    <a:pt x="809" y="42"/>
                  </a:lnTo>
                  <a:lnTo>
                    <a:pt x="809" y="46"/>
                  </a:lnTo>
                  <a:cubicBezTo>
                    <a:pt x="806" y="49"/>
                    <a:pt x="802" y="50"/>
                    <a:pt x="798" y="50"/>
                  </a:cubicBezTo>
                  <a:cubicBezTo>
                    <a:pt x="793" y="50"/>
                    <a:pt x="789" y="49"/>
                    <a:pt x="787" y="45"/>
                  </a:cubicBezTo>
                  <a:cubicBezTo>
                    <a:pt x="784" y="42"/>
                    <a:pt x="782" y="38"/>
                    <a:pt x="782" y="34"/>
                  </a:cubicBezTo>
                  <a:cubicBezTo>
                    <a:pt x="782" y="30"/>
                    <a:pt x="784" y="26"/>
                    <a:pt x="786" y="23"/>
                  </a:cubicBezTo>
                  <a:cubicBezTo>
                    <a:pt x="789" y="20"/>
                    <a:pt x="792" y="19"/>
                    <a:pt x="796" y="19"/>
                  </a:cubicBezTo>
                  <a:cubicBezTo>
                    <a:pt x="800" y="19"/>
                    <a:pt x="804" y="20"/>
                    <a:pt x="806" y="23"/>
                  </a:cubicBezTo>
                  <a:cubicBezTo>
                    <a:pt x="809" y="25"/>
                    <a:pt x="810" y="29"/>
                    <a:pt x="810" y="33"/>
                  </a:cubicBezTo>
                  <a:lnTo>
                    <a:pt x="810" y="33"/>
                  </a:lnTo>
                  <a:lnTo>
                    <a:pt x="786" y="33"/>
                  </a:lnTo>
                  <a:close/>
                  <a:moveTo>
                    <a:pt x="786" y="31"/>
                  </a:moveTo>
                  <a:lnTo>
                    <a:pt x="806" y="31"/>
                  </a:lnTo>
                  <a:lnTo>
                    <a:pt x="806" y="31"/>
                  </a:lnTo>
                  <a:cubicBezTo>
                    <a:pt x="805" y="25"/>
                    <a:pt x="802" y="22"/>
                    <a:pt x="796" y="22"/>
                  </a:cubicBezTo>
                  <a:cubicBezTo>
                    <a:pt x="794" y="22"/>
                    <a:pt x="792" y="23"/>
                    <a:pt x="790" y="24"/>
                  </a:cubicBezTo>
                  <a:cubicBezTo>
                    <a:pt x="788" y="26"/>
                    <a:pt x="787" y="28"/>
                    <a:pt x="786" y="31"/>
                  </a:cubicBezTo>
                  <a:close/>
                  <a:moveTo>
                    <a:pt x="796" y="14"/>
                  </a:moveTo>
                  <a:close/>
                  <a:moveTo>
                    <a:pt x="798" y="50"/>
                  </a:moveTo>
                  <a:close/>
                  <a:moveTo>
                    <a:pt x="816" y="44"/>
                  </a:moveTo>
                  <a:cubicBezTo>
                    <a:pt x="820" y="46"/>
                    <a:pt x="823" y="47"/>
                    <a:pt x="826" y="47"/>
                  </a:cubicBezTo>
                  <a:cubicBezTo>
                    <a:pt x="828" y="47"/>
                    <a:pt x="830" y="47"/>
                    <a:pt x="831" y="45"/>
                  </a:cubicBezTo>
                  <a:cubicBezTo>
                    <a:pt x="832" y="44"/>
                    <a:pt x="833" y="43"/>
                    <a:pt x="833" y="42"/>
                  </a:cubicBezTo>
                  <a:cubicBezTo>
                    <a:pt x="833" y="40"/>
                    <a:pt x="831" y="38"/>
                    <a:pt x="828" y="36"/>
                  </a:cubicBezTo>
                  <a:lnTo>
                    <a:pt x="824" y="35"/>
                  </a:lnTo>
                  <a:cubicBezTo>
                    <a:pt x="819" y="33"/>
                    <a:pt x="816" y="30"/>
                    <a:pt x="816" y="27"/>
                  </a:cubicBezTo>
                  <a:cubicBezTo>
                    <a:pt x="816" y="25"/>
                    <a:pt x="817" y="23"/>
                    <a:pt x="819" y="21"/>
                  </a:cubicBezTo>
                  <a:cubicBezTo>
                    <a:pt x="821" y="19"/>
                    <a:pt x="824" y="19"/>
                    <a:pt x="826" y="19"/>
                  </a:cubicBezTo>
                  <a:cubicBezTo>
                    <a:pt x="829" y="19"/>
                    <a:pt x="831" y="20"/>
                    <a:pt x="835" y="21"/>
                  </a:cubicBezTo>
                  <a:lnTo>
                    <a:pt x="835" y="25"/>
                  </a:lnTo>
                  <a:cubicBezTo>
                    <a:pt x="831" y="23"/>
                    <a:pt x="828" y="22"/>
                    <a:pt x="826" y="22"/>
                  </a:cubicBezTo>
                  <a:cubicBezTo>
                    <a:pt x="824" y="22"/>
                    <a:pt x="823" y="22"/>
                    <a:pt x="821" y="23"/>
                  </a:cubicBezTo>
                  <a:cubicBezTo>
                    <a:pt x="820" y="24"/>
                    <a:pt x="820" y="25"/>
                    <a:pt x="820" y="27"/>
                  </a:cubicBezTo>
                  <a:cubicBezTo>
                    <a:pt x="820" y="28"/>
                    <a:pt x="820" y="29"/>
                    <a:pt x="821" y="30"/>
                  </a:cubicBezTo>
                  <a:cubicBezTo>
                    <a:pt x="822" y="31"/>
                    <a:pt x="823" y="31"/>
                    <a:pt x="825" y="32"/>
                  </a:cubicBezTo>
                  <a:lnTo>
                    <a:pt x="828" y="33"/>
                  </a:lnTo>
                  <a:cubicBezTo>
                    <a:pt x="831" y="34"/>
                    <a:pt x="833" y="36"/>
                    <a:pt x="834" y="37"/>
                  </a:cubicBezTo>
                  <a:cubicBezTo>
                    <a:pt x="835" y="38"/>
                    <a:pt x="836" y="40"/>
                    <a:pt x="836" y="42"/>
                  </a:cubicBezTo>
                  <a:cubicBezTo>
                    <a:pt x="836" y="44"/>
                    <a:pt x="835" y="46"/>
                    <a:pt x="833" y="48"/>
                  </a:cubicBezTo>
                  <a:cubicBezTo>
                    <a:pt x="831" y="49"/>
                    <a:pt x="828" y="50"/>
                    <a:pt x="826" y="50"/>
                  </a:cubicBezTo>
                  <a:cubicBezTo>
                    <a:pt x="822" y="50"/>
                    <a:pt x="819" y="49"/>
                    <a:pt x="816" y="47"/>
                  </a:cubicBezTo>
                  <a:lnTo>
                    <a:pt x="816" y="44"/>
                  </a:lnTo>
                  <a:close/>
                  <a:moveTo>
                    <a:pt x="827" y="14"/>
                  </a:moveTo>
                  <a:close/>
                  <a:moveTo>
                    <a:pt x="826" y="50"/>
                  </a:moveTo>
                  <a:close/>
                </a:path>
              </a:pathLst>
            </a:custGeom>
            <a:solidFill>
              <a:srgbClr val="EEEEEE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290513" y="2089151"/>
              <a:ext cx="8401050" cy="427038"/>
            </a:xfrm>
            <a:custGeom>
              <a:avLst/>
              <a:gdLst>
                <a:gd name="T0" fmla="*/ 0 w 1003"/>
                <a:gd name="T1" fmla="*/ 35 h 51"/>
                <a:gd name="T2" fmla="*/ 15 w 1003"/>
                <a:gd name="T3" fmla="*/ 22 h 51"/>
                <a:gd name="T4" fmla="*/ 62 w 1003"/>
                <a:gd name="T5" fmla="*/ 43 h 51"/>
                <a:gd name="T6" fmla="*/ 63 w 1003"/>
                <a:gd name="T7" fmla="*/ 34 h 51"/>
                <a:gd name="T8" fmla="*/ 51 w 1003"/>
                <a:gd name="T9" fmla="*/ 50 h 51"/>
                <a:gd name="T10" fmla="*/ 130 w 1003"/>
                <a:gd name="T11" fmla="*/ 47 h 51"/>
                <a:gd name="T12" fmla="*/ 114 w 1003"/>
                <a:gd name="T13" fmla="*/ 50 h 51"/>
                <a:gd name="T14" fmla="*/ 136 w 1003"/>
                <a:gd name="T15" fmla="*/ 35 h 51"/>
                <a:gd name="T16" fmla="*/ 139 w 1003"/>
                <a:gd name="T17" fmla="*/ 35 h 51"/>
                <a:gd name="T18" fmla="*/ 201 w 1003"/>
                <a:gd name="T19" fmla="*/ 32 h 51"/>
                <a:gd name="T20" fmla="*/ 188 w 1003"/>
                <a:gd name="T21" fmla="*/ 50 h 51"/>
                <a:gd name="T22" fmla="*/ 225 w 1003"/>
                <a:gd name="T23" fmla="*/ 22 h 51"/>
                <a:gd name="T24" fmla="*/ 220 w 1003"/>
                <a:gd name="T25" fmla="*/ 48 h 51"/>
                <a:gd name="T26" fmla="*/ 219 w 1003"/>
                <a:gd name="T27" fmla="*/ 50 h 51"/>
                <a:gd name="T28" fmla="*/ 235 w 1003"/>
                <a:gd name="T29" fmla="*/ 31 h 51"/>
                <a:gd name="T30" fmla="*/ 285 w 1003"/>
                <a:gd name="T31" fmla="*/ 35 h 51"/>
                <a:gd name="T32" fmla="*/ 282 w 1003"/>
                <a:gd name="T33" fmla="*/ 35 h 51"/>
                <a:gd name="T34" fmla="*/ 298 w 1003"/>
                <a:gd name="T35" fmla="*/ 50 h 51"/>
                <a:gd name="T36" fmla="*/ 330 w 1003"/>
                <a:gd name="T37" fmla="*/ 0 h 51"/>
                <a:gd name="T38" fmla="*/ 364 w 1003"/>
                <a:gd name="T39" fmla="*/ 22 h 51"/>
                <a:gd name="T40" fmla="*/ 355 w 1003"/>
                <a:gd name="T41" fmla="*/ 15 h 51"/>
                <a:gd name="T42" fmla="*/ 391 w 1003"/>
                <a:gd name="T43" fmla="*/ 20 h 51"/>
                <a:gd name="T44" fmla="*/ 384 w 1003"/>
                <a:gd name="T45" fmla="*/ 47 h 51"/>
                <a:gd name="T46" fmla="*/ 371 w 1003"/>
                <a:gd name="T47" fmla="*/ 22 h 51"/>
                <a:gd name="T48" fmla="*/ 424 w 1003"/>
                <a:gd name="T49" fmla="*/ 47 h 51"/>
                <a:gd name="T50" fmla="*/ 400 w 1003"/>
                <a:gd name="T51" fmla="*/ 34 h 51"/>
                <a:gd name="T52" fmla="*/ 432 w 1003"/>
                <a:gd name="T53" fmla="*/ 50 h 51"/>
                <a:gd name="T54" fmla="*/ 435 w 1003"/>
                <a:gd name="T55" fmla="*/ 50 h 51"/>
                <a:gd name="T56" fmla="*/ 470 w 1003"/>
                <a:gd name="T57" fmla="*/ 19 h 51"/>
                <a:gd name="T58" fmla="*/ 456 w 1003"/>
                <a:gd name="T59" fmla="*/ 50 h 51"/>
                <a:gd name="T60" fmla="*/ 505 w 1003"/>
                <a:gd name="T61" fmla="*/ 51 h 51"/>
                <a:gd name="T62" fmla="*/ 505 w 1003"/>
                <a:gd name="T63" fmla="*/ 22 h 51"/>
                <a:gd name="T64" fmla="*/ 571 w 1003"/>
                <a:gd name="T65" fmla="*/ 48 h 51"/>
                <a:gd name="T66" fmla="*/ 563 w 1003"/>
                <a:gd name="T67" fmla="*/ 48 h 51"/>
                <a:gd name="T68" fmla="*/ 598 w 1003"/>
                <a:gd name="T69" fmla="*/ 48 h 51"/>
                <a:gd name="T70" fmla="*/ 596 w 1003"/>
                <a:gd name="T71" fmla="*/ 19 h 51"/>
                <a:gd name="T72" fmla="*/ 590 w 1003"/>
                <a:gd name="T73" fmla="*/ 25 h 51"/>
                <a:gd name="T74" fmla="*/ 620 w 1003"/>
                <a:gd name="T75" fmla="*/ 1 h 51"/>
                <a:gd name="T76" fmla="*/ 691 w 1003"/>
                <a:gd name="T77" fmla="*/ 50 h 51"/>
                <a:gd name="T78" fmla="*/ 652 w 1003"/>
                <a:gd name="T79" fmla="*/ 4 h 51"/>
                <a:gd name="T80" fmla="*/ 710 w 1003"/>
                <a:gd name="T81" fmla="*/ 28 h 51"/>
                <a:gd name="T82" fmla="*/ 741 w 1003"/>
                <a:gd name="T83" fmla="*/ 4 h 51"/>
                <a:gd name="T84" fmla="*/ 772 w 1003"/>
                <a:gd name="T85" fmla="*/ 50 h 51"/>
                <a:gd name="T86" fmla="*/ 765 w 1003"/>
                <a:gd name="T87" fmla="*/ 16 h 51"/>
                <a:gd name="T88" fmla="*/ 820 w 1003"/>
                <a:gd name="T89" fmla="*/ 7 h 51"/>
                <a:gd name="T90" fmla="*/ 812 w 1003"/>
                <a:gd name="T91" fmla="*/ 50 h 51"/>
                <a:gd name="T92" fmla="*/ 827 w 1003"/>
                <a:gd name="T93" fmla="*/ 27 h 51"/>
                <a:gd name="T94" fmla="*/ 830 w 1003"/>
                <a:gd name="T95" fmla="*/ 27 h 51"/>
                <a:gd name="T96" fmla="*/ 851 w 1003"/>
                <a:gd name="T97" fmla="*/ 0 h 51"/>
                <a:gd name="T98" fmla="*/ 886 w 1003"/>
                <a:gd name="T99" fmla="*/ 22 h 51"/>
                <a:gd name="T100" fmla="*/ 890 w 1003"/>
                <a:gd name="T101" fmla="*/ 9 h 51"/>
                <a:gd name="T102" fmla="*/ 884 w 1003"/>
                <a:gd name="T103" fmla="*/ 42 h 51"/>
                <a:gd name="T104" fmla="*/ 953 w 1003"/>
                <a:gd name="T105" fmla="*/ 29 h 51"/>
                <a:gd name="T106" fmla="*/ 938 w 1003"/>
                <a:gd name="T107" fmla="*/ 0 h 51"/>
                <a:gd name="T108" fmla="*/ 996 w 1003"/>
                <a:gd name="T109" fmla="*/ 16 h 51"/>
                <a:gd name="T110" fmla="*/ 971 w 1003"/>
                <a:gd name="T111" fmla="*/ 50 h 51"/>
                <a:gd name="T112" fmla="*/ 971 w 1003"/>
                <a:gd name="T113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" h="51">
                  <a:moveTo>
                    <a:pt x="24" y="22"/>
                  </a:moveTo>
                  <a:lnTo>
                    <a:pt x="24" y="4"/>
                  </a:lnTo>
                  <a:lnTo>
                    <a:pt x="27" y="4"/>
                  </a:lnTo>
                  <a:lnTo>
                    <a:pt x="27" y="50"/>
                  </a:lnTo>
                  <a:lnTo>
                    <a:pt x="24" y="50"/>
                  </a:lnTo>
                  <a:lnTo>
                    <a:pt x="24" y="48"/>
                  </a:lnTo>
                  <a:cubicBezTo>
                    <a:pt x="21" y="50"/>
                    <a:pt x="18" y="51"/>
                    <a:pt x="15" y="51"/>
                  </a:cubicBezTo>
                  <a:cubicBezTo>
                    <a:pt x="11" y="51"/>
                    <a:pt x="7" y="49"/>
                    <a:pt x="4" y="46"/>
                  </a:cubicBezTo>
                  <a:cubicBezTo>
                    <a:pt x="1" y="43"/>
                    <a:pt x="0" y="39"/>
                    <a:pt x="0" y="35"/>
                  </a:cubicBezTo>
                  <a:cubicBezTo>
                    <a:pt x="0" y="30"/>
                    <a:pt x="1" y="27"/>
                    <a:pt x="4" y="24"/>
                  </a:cubicBezTo>
                  <a:cubicBezTo>
                    <a:pt x="7" y="21"/>
                    <a:pt x="11" y="19"/>
                    <a:pt x="15" y="19"/>
                  </a:cubicBezTo>
                  <a:cubicBezTo>
                    <a:pt x="18" y="19"/>
                    <a:pt x="21" y="20"/>
                    <a:pt x="24" y="22"/>
                  </a:cubicBezTo>
                  <a:close/>
                  <a:moveTo>
                    <a:pt x="3" y="35"/>
                  </a:moveTo>
                  <a:cubicBezTo>
                    <a:pt x="3" y="39"/>
                    <a:pt x="4" y="42"/>
                    <a:pt x="7" y="44"/>
                  </a:cubicBezTo>
                  <a:cubicBezTo>
                    <a:pt x="9" y="46"/>
                    <a:pt x="12" y="48"/>
                    <a:pt x="16" y="48"/>
                  </a:cubicBezTo>
                  <a:cubicBezTo>
                    <a:pt x="19" y="48"/>
                    <a:pt x="21" y="47"/>
                    <a:pt x="24" y="45"/>
                  </a:cubicBezTo>
                  <a:lnTo>
                    <a:pt x="24" y="26"/>
                  </a:lnTo>
                  <a:cubicBezTo>
                    <a:pt x="21" y="23"/>
                    <a:pt x="18" y="22"/>
                    <a:pt x="15" y="22"/>
                  </a:cubicBezTo>
                  <a:cubicBezTo>
                    <a:pt x="12" y="22"/>
                    <a:pt x="9" y="24"/>
                    <a:pt x="6" y="26"/>
                  </a:cubicBezTo>
                  <a:cubicBezTo>
                    <a:pt x="4" y="28"/>
                    <a:pt x="3" y="31"/>
                    <a:pt x="3" y="35"/>
                  </a:cubicBezTo>
                  <a:close/>
                  <a:moveTo>
                    <a:pt x="39" y="34"/>
                  </a:moveTo>
                  <a:cubicBezTo>
                    <a:pt x="39" y="34"/>
                    <a:pt x="39" y="35"/>
                    <a:pt x="39" y="35"/>
                  </a:cubicBezTo>
                  <a:cubicBezTo>
                    <a:pt x="39" y="39"/>
                    <a:pt x="40" y="42"/>
                    <a:pt x="42" y="44"/>
                  </a:cubicBezTo>
                  <a:cubicBezTo>
                    <a:pt x="45" y="46"/>
                    <a:pt x="48" y="48"/>
                    <a:pt x="51" y="48"/>
                  </a:cubicBezTo>
                  <a:cubicBezTo>
                    <a:pt x="53" y="48"/>
                    <a:pt x="55" y="47"/>
                    <a:pt x="57" y="47"/>
                  </a:cubicBezTo>
                  <a:cubicBezTo>
                    <a:pt x="58" y="46"/>
                    <a:pt x="60" y="45"/>
                    <a:pt x="62" y="43"/>
                  </a:cubicBezTo>
                  <a:lnTo>
                    <a:pt x="62" y="43"/>
                  </a:lnTo>
                  <a:lnTo>
                    <a:pt x="62" y="47"/>
                  </a:lnTo>
                  <a:cubicBezTo>
                    <a:pt x="59" y="49"/>
                    <a:pt x="55" y="51"/>
                    <a:pt x="51" y="51"/>
                  </a:cubicBezTo>
                  <a:cubicBezTo>
                    <a:pt x="46" y="51"/>
                    <a:pt x="42" y="49"/>
                    <a:pt x="40" y="46"/>
                  </a:cubicBezTo>
                  <a:cubicBezTo>
                    <a:pt x="37" y="43"/>
                    <a:pt x="35" y="39"/>
                    <a:pt x="35" y="35"/>
                  </a:cubicBezTo>
                  <a:cubicBezTo>
                    <a:pt x="35" y="30"/>
                    <a:pt x="37" y="27"/>
                    <a:pt x="39" y="24"/>
                  </a:cubicBezTo>
                  <a:cubicBezTo>
                    <a:pt x="42" y="21"/>
                    <a:pt x="45" y="19"/>
                    <a:pt x="49" y="19"/>
                  </a:cubicBezTo>
                  <a:cubicBezTo>
                    <a:pt x="53" y="19"/>
                    <a:pt x="57" y="21"/>
                    <a:pt x="59" y="23"/>
                  </a:cubicBezTo>
                  <a:cubicBezTo>
                    <a:pt x="62" y="26"/>
                    <a:pt x="63" y="29"/>
                    <a:pt x="63" y="34"/>
                  </a:cubicBezTo>
                  <a:lnTo>
                    <a:pt x="63" y="34"/>
                  </a:lnTo>
                  <a:lnTo>
                    <a:pt x="39" y="34"/>
                  </a:lnTo>
                  <a:close/>
                  <a:moveTo>
                    <a:pt x="39" y="31"/>
                  </a:moveTo>
                  <a:lnTo>
                    <a:pt x="59" y="31"/>
                  </a:lnTo>
                  <a:lnTo>
                    <a:pt x="59" y="31"/>
                  </a:lnTo>
                  <a:cubicBezTo>
                    <a:pt x="58" y="25"/>
                    <a:pt x="55" y="22"/>
                    <a:pt x="49" y="22"/>
                  </a:cubicBezTo>
                  <a:cubicBezTo>
                    <a:pt x="47" y="22"/>
                    <a:pt x="45" y="23"/>
                    <a:pt x="43" y="25"/>
                  </a:cubicBezTo>
                  <a:cubicBezTo>
                    <a:pt x="41" y="26"/>
                    <a:pt x="40" y="29"/>
                    <a:pt x="39" y="31"/>
                  </a:cubicBezTo>
                  <a:close/>
                  <a:moveTo>
                    <a:pt x="49" y="15"/>
                  </a:moveTo>
                  <a:close/>
                  <a:moveTo>
                    <a:pt x="51" y="50"/>
                  </a:moveTo>
                  <a:close/>
                  <a:moveTo>
                    <a:pt x="130" y="7"/>
                  </a:moveTo>
                  <a:lnTo>
                    <a:pt x="130" y="11"/>
                  </a:lnTo>
                  <a:cubicBezTo>
                    <a:pt x="124" y="8"/>
                    <a:pt x="118" y="6"/>
                    <a:pt x="113" y="6"/>
                  </a:cubicBezTo>
                  <a:cubicBezTo>
                    <a:pt x="107" y="6"/>
                    <a:pt x="102" y="8"/>
                    <a:pt x="99" y="12"/>
                  </a:cubicBezTo>
                  <a:cubicBezTo>
                    <a:pt x="95" y="16"/>
                    <a:pt x="93" y="21"/>
                    <a:pt x="93" y="27"/>
                  </a:cubicBezTo>
                  <a:cubicBezTo>
                    <a:pt x="93" y="33"/>
                    <a:pt x="95" y="37"/>
                    <a:pt x="98" y="42"/>
                  </a:cubicBezTo>
                  <a:cubicBezTo>
                    <a:pt x="102" y="46"/>
                    <a:pt x="107" y="48"/>
                    <a:pt x="113" y="48"/>
                  </a:cubicBezTo>
                  <a:cubicBezTo>
                    <a:pt x="118" y="48"/>
                    <a:pt x="124" y="46"/>
                    <a:pt x="130" y="43"/>
                  </a:cubicBezTo>
                  <a:lnTo>
                    <a:pt x="130" y="47"/>
                  </a:lnTo>
                  <a:cubicBezTo>
                    <a:pt x="128" y="48"/>
                    <a:pt x="125" y="49"/>
                    <a:pt x="122" y="50"/>
                  </a:cubicBezTo>
                  <a:cubicBezTo>
                    <a:pt x="119" y="51"/>
                    <a:pt x="116" y="51"/>
                    <a:pt x="113" y="51"/>
                  </a:cubicBezTo>
                  <a:cubicBezTo>
                    <a:pt x="106" y="51"/>
                    <a:pt x="100" y="49"/>
                    <a:pt x="96" y="44"/>
                  </a:cubicBezTo>
                  <a:cubicBezTo>
                    <a:pt x="91" y="40"/>
                    <a:pt x="89" y="34"/>
                    <a:pt x="89" y="27"/>
                  </a:cubicBezTo>
                  <a:cubicBezTo>
                    <a:pt x="89" y="20"/>
                    <a:pt x="91" y="15"/>
                    <a:pt x="96" y="10"/>
                  </a:cubicBezTo>
                  <a:cubicBezTo>
                    <a:pt x="101" y="5"/>
                    <a:pt x="106" y="3"/>
                    <a:pt x="113" y="3"/>
                  </a:cubicBezTo>
                  <a:cubicBezTo>
                    <a:pt x="118" y="3"/>
                    <a:pt x="124" y="4"/>
                    <a:pt x="130" y="7"/>
                  </a:cubicBezTo>
                  <a:close/>
                  <a:moveTo>
                    <a:pt x="113" y="0"/>
                  </a:moveTo>
                  <a:close/>
                  <a:moveTo>
                    <a:pt x="114" y="50"/>
                  </a:moveTo>
                  <a:close/>
                  <a:moveTo>
                    <a:pt x="136" y="35"/>
                  </a:moveTo>
                  <a:cubicBezTo>
                    <a:pt x="136" y="31"/>
                    <a:pt x="137" y="27"/>
                    <a:pt x="140" y="24"/>
                  </a:cubicBezTo>
                  <a:cubicBezTo>
                    <a:pt x="143" y="21"/>
                    <a:pt x="147" y="19"/>
                    <a:pt x="151" y="19"/>
                  </a:cubicBezTo>
                  <a:cubicBezTo>
                    <a:pt x="156" y="19"/>
                    <a:pt x="160" y="21"/>
                    <a:pt x="163" y="24"/>
                  </a:cubicBezTo>
                  <a:cubicBezTo>
                    <a:pt x="166" y="27"/>
                    <a:pt x="167" y="30"/>
                    <a:pt x="167" y="35"/>
                  </a:cubicBezTo>
                  <a:cubicBezTo>
                    <a:pt x="167" y="39"/>
                    <a:pt x="166" y="43"/>
                    <a:pt x="163" y="46"/>
                  </a:cubicBezTo>
                  <a:cubicBezTo>
                    <a:pt x="160" y="49"/>
                    <a:pt x="156" y="51"/>
                    <a:pt x="151" y="51"/>
                  </a:cubicBezTo>
                  <a:cubicBezTo>
                    <a:pt x="147" y="51"/>
                    <a:pt x="143" y="49"/>
                    <a:pt x="140" y="46"/>
                  </a:cubicBezTo>
                  <a:cubicBezTo>
                    <a:pt x="137" y="43"/>
                    <a:pt x="136" y="40"/>
                    <a:pt x="136" y="35"/>
                  </a:cubicBezTo>
                  <a:close/>
                  <a:moveTo>
                    <a:pt x="139" y="35"/>
                  </a:moveTo>
                  <a:cubicBezTo>
                    <a:pt x="139" y="39"/>
                    <a:pt x="140" y="42"/>
                    <a:pt x="143" y="44"/>
                  </a:cubicBezTo>
                  <a:cubicBezTo>
                    <a:pt x="145" y="46"/>
                    <a:pt x="148" y="48"/>
                    <a:pt x="152" y="48"/>
                  </a:cubicBezTo>
                  <a:cubicBezTo>
                    <a:pt x="155" y="48"/>
                    <a:pt x="158" y="46"/>
                    <a:pt x="160" y="44"/>
                  </a:cubicBezTo>
                  <a:cubicBezTo>
                    <a:pt x="162" y="42"/>
                    <a:pt x="164" y="39"/>
                    <a:pt x="164" y="35"/>
                  </a:cubicBezTo>
                  <a:cubicBezTo>
                    <a:pt x="164" y="31"/>
                    <a:pt x="162" y="28"/>
                    <a:pt x="160" y="26"/>
                  </a:cubicBezTo>
                  <a:cubicBezTo>
                    <a:pt x="158" y="24"/>
                    <a:pt x="155" y="22"/>
                    <a:pt x="151" y="22"/>
                  </a:cubicBezTo>
                  <a:cubicBezTo>
                    <a:pt x="148" y="22"/>
                    <a:pt x="145" y="24"/>
                    <a:pt x="143" y="26"/>
                  </a:cubicBezTo>
                  <a:cubicBezTo>
                    <a:pt x="140" y="28"/>
                    <a:pt x="139" y="31"/>
                    <a:pt x="139" y="35"/>
                  </a:cubicBezTo>
                  <a:close/>
                  <a:moveTo>
                    <a:pt x="152" y="15"/>
                  </a:moveTo>
                  <a:close/>
                  <a:moveTo>
                    <a:pt x="175" y="50"/>
                  </a:moveTo>
                  <a:lnTo>
                    <a:pt x="175" y="20"/>
                  </a:lnTo>
                  <a:lnTo>
                    <a:pt x="179" y="20"/>
                  </a:lnTo>
                  <a:lnTo>
                    <a:pt x="179" y="26"/>
                  </a:lnTo>
                  <a:cubicBezTo>
                    <a:pt x="180" y="24"/>
                    <a:pt x="181" y="22"/>
                    <a:pt x="183" y="21"/>
                  </a:cubicBezTo>
                  <a:cubicBezTo>
                    <a:pt x="185" y="20"/>
                    <a:pt x="187" y="19"/>
                    <a:pt x="189" y="19"/>
                  </a:cubicBezTo>
                  <a:cubicBezTo>
                    <a:pt x="192" y="19"/>
                    <a:pt x="195" y="20"/>
                    <a:pt x="197" y="22"/>
                  </a:cubicBezTo>
                  <a:cubicBezTo>
                    <a:pt x="199" y="24"/>
                    <a:pt x="201" y="28"/>
                    <a:pt x="201" y="32"/>
                  </a:cubicBezTo>
                  <a:lnTo>
                    <a:pt x="201" y="50"/>
                  </a:lnTo>
                  <a:lnTo>
                    <a:pt x="197" y="50"/>
                  </a:lnTo>
                  <a:lnTo>
                    <a:pt x="197" y="33"/>
                  </a:lnTo>
                  <a:cubicBezTo>
                    <a:pt x="197" y="26"/>
                    <a:pt x="194" y="22"/>
                    <a:pt x="189" y="22"/>
                  </a:cubicBezTo>
                  <a:cubicBezTo>
                    <a:pt x="185" y="22"/>
                    <a:pt x="181" y="25"/>
                    <a:pt x="179" y="29"/>
                  </a:cubicBezTo>
                  <a:lnTo>
                    <a:pt x="179" y="50"/>
                  </a:lnTo>
                  <a:lnTo>
                    <a:pt x="175" y="50"/>
                  </a:lnTo>
                  <a:close/>
                  <a:moveTo>
                    <a:pt x="189" y="15"/>
                  </a:moveTo>
                  <a:close/>
                  <a:moveTo>
                    <a:pt x="188" y="50"/>
                  </a:moveTo>
                  <a:close/>
                  <a:moveTo>
                    <a:pt x="204" y="22"/>
                  </a:moveTo>
                  <a:lnTo>
                    <a:pt x="204" y="20"/>
                  </a:lnTo>
                  <a:lnTo>
                    <a:pt x="213" y="20"/>
                  </a:lnTo>
                  <a:lnTo>
                    <a:pt x="213" y="13"/>
                  </a:lnTo>
                  <a:lnTo>
                    <a:pt x="215" y="10"/>
                  </a:lnTo>
                  <a:lnTo>
                    <a:pt x="216" y="10"/>
                  </a:lnTo>
                  <a:lnTo>
                    <a:pt x="216" y="20"/>
                  </a:lnTo>
                  <a:lnTo>
                    <a:pt x="225" y="20"/>
                  </a:lnTo>
                  <a:lnTo>
                    <a:pt x="225" y="22"/>
                  </a:lnTo>
                  <a:lnTo>
                    <a:pt x="216" y="22"/>
                  </a:lnTo>
                  <a:lnTo>
                    <a:pt x="216" y="42"/>
                  </a:lnTo>
                  <a:lnTo>
                    <a:pt x="216" y="42"/>
                  </a:lnTo>
                  <a:lnTo>
                    <a:pt x="216" y="42"/>
                  </a:lnTo>
                  <a:lnTo>
                    <a:pt x="216" y="42"/>
                  </a:lnTo>
                  <a:lnTo>
                    <a:pt x="216" y="42"/>
                  </a:lnTo>
                  <a:lnTo>
                    <a:pt x="216" y="43"/>
                  </a:lnTo>
                  <a:cubicBezTo>
                    <a:pt x="216" y="45"/>
                    <a:pt x="216" y="46"/>
                    <a:pt x="217" y="47"/>
                  </a:cubicBezTo>
                  <a:cubicBezTo>
                    <a:pt x="218" y="47"/>
                    <a:pt x="219" y="48"/>
                    <a:pt x="220" y="48"/>
                  </a:cubicBezTo>
                  <a:cubicBezTo>
                    <a:pt x="222" y="48"/>
                    <a:pt x="224" y="47"/>
                    <a:pt x="226" y="46"/>
                  </a:cubicBezTo>
                  <a:lnTo>
                    <a:pt x="226" y="49"/>
                  </a:lnTo>
                  <a:cubicBezTo>
                    <a:pt x="224" y="50"/>
                    <a:pt x="222" y="51"/>
                    <a:pt x="220" y="51"/>
                  </a:cubicBezTo>
                  <a:cubicBezTo>
                    <a:pt x="218" y="51"/>
                    <a:pt x="216" y="50"/>
                    <a:pt x="215" y="49"/>
                  </a:cubicBezTo>
                  <a:cubicBezTo>
                    <a:pt x="213" y="48"/>
                    <a:pt x="213" y="46"/>
                    <a:pt x="213" y="44"/>
                  </a:cubicBezTo>
                  <a:lnTo>
                    <a:pt x="213" y="44"/>
                  </a:lnTo>
                  <a:lnTo>
                    <a:pt x="213" y="22"/>
                  </a:lnTo>
                  <a:lnTo>
                    <a:pt x="204" y="22"/>
                  </a:lnTo>
                  <a:close/>
                  <a:moveTo>
                    <a:pt x="219" y="50"/>
                  </a:moveTo>
                  <a:close/>
                  <a:moveTo>
                    <a:pt x="232" y="50"/>
                  </a:moveTo>
                  <a:lnTo>
                    <a:pt x="232" y="20"/>
                  </a:lnTo>
                  <a:lnTo>
                    <a:pt x="235" y="20"/>
                  </a:lnTo>
                  <a:lnTo>
                    <a:pt x="235" y="28"/>
                  </a:lnTo>
                  <a:cubicBezTo>
                    <a:pt x="239" y="22"/>
                    <a:pt x="242" y="19"/>
                    <a:pt x="246" y="19"/>
                  </a:cubicBezTo>
                  <a:cubicBezTo>
                    <a:pt x="248" y="19"/>
                    <a:pt x="250" y="20"/>
                    <a:pt x="253" y="23"/>
                  </a:cubicBezTo>
                  <a:lnTo>
                    <a:pt x="251" y="26"/>
                  </a:lnTo>
                  <a:cubicBezTo>
                    <a:pt x="249" y="24"/>
                    <a:pt x="247" y="22"/>
                    <a:pt x="245" y="22"/>
                  </a:cubicBezTo>
                  <a:cubicBezTo>
                    <a:pt x="242" y="22"/>
                    <a:pt x="239" y="25"/>
                    <a:pt x="235" y="31"/>
                  </a:cubicBezTo>
                  <a:lnTo>
                    <a:pt x="235" y="50"/>
                  </a:lnTo>
                  <a:lnTo>
                    <a:pt x="232" y="50"/>
                  </a:lnTo>
                  <a:close/>
                  <a:moveTo>
                    <a:pt x="243" y="15"/>
                  </a:moveTo>
                  <a:close/>
                  <a:moveTo>
                    <a:pt x="234" y="50"/>
                  </a:moveTo>
                  <a:close/>
                  <a:moveTo>
                    <a:pt x="254" y="35"/>
                  </a:moveTo>
                  <a:cubicBezTo>
                    <a:pt x="254" y="31"/>
                    <a:pt x="256" y="27"/>
                    <a:pt x="259" y="24"/>
                  </a:cubicBezTo>
                  <a:cubicBezTo>
                    <a:pt x="262" y="21"/>
                    <a:pt x="265" y="19"/>
                    <a:pt x="270" y="19"/>
                  </a:cubicBezTo>
                  <a:cubicBezTo>
                    <a:pt x="274" y="19"/>
                    <a:pt x="278" y="21"/>
                    <a:pt x="281" y="24"/>
                  </a:cubicBezTo>
                  <a:cubicBezTo>
                    <a:pt x="284" y="27"/>
                    <a:pt x="285" y="30"/>
                    <a:pt x="285" y="35"/>
                  </a:cubicBezTo>
                  <a:cubicBezTo>
                    <a:pt x="285" y="39"/>
                    <a:pt x="284" y="43"/>
                    <a:pt x="281" y="46"/>
                  </a:cubicBezTo>
                  <a:cubicBezTo>
                    <a:pt x="278" y="49"/>
                    <a:pt x="274" y="51"/>
                    <a:pt x="270" y="51"/>
                  </a:cubicBezTo>
                  <a:cubicBezTo>
                    <a:pt x="265" y="51"/>
                    <a:pt x="262" y="49"/>
                    <a:pt x="259" y="46"/>
                  </a:cubicBezTo>
                  <a:cubicBezTo>
                    <a:pt x="256" y="43"/>
                    <a:pt x="254" y="40"/>
                    <a:pt x="254" y="35"/>
                  </a:cubicBezTo>
                  <a:close/>
                  <a:moveTo>
                    <a:pt x="258" y="35"/>
                  </a:moveTo>
                  <a:cubicBezTo>
                    <a:pt x="258" y="39"/>
                    <a:pt x="259" y="42"/>
                    <a:pt x="261" y="44"/>
                  </a:cubicBezTo>
                  <a:cubicBezTo>
                    <a:pt x="264" y="46"/>
                    <a:pt x="267" y="48"/>
                    <a:pt x="270" y="48"/>
                  </a:cubicBezTo>
                  <a:cubicBezTo>
                    <a:pt x="273" y="48"/>
                    <a:pt x="276" y="46"/>
                    <a:pt x="279" y="44"/>
                  </a:cubicBezTo>
                  <a:cubicBezTo>
                    <a:pt x="281" y="42"/>
                    <a:pt x="282" y="39"/>
                    <a:pt x="282" y="35"/>
                  </a:cubicBezTo>
                  <a:cubicBezTo>
                    <a:pt x="282" y="31"/>
                    <a:pt x="281" y="28"/>
                    <a:pt x="278" y="26"/>
                  </a:cubicBezTo>
                  <a:cubicBezTo>
                    <a:pt x="276" y="24"/>
                    <a:pt x="273" y="22"/>
                    <a:pt x="270" y="22"/>
                  </a:cubicBezTo>
                  <a:cubicBezTo>
                    <a:pt x="266" y="22"/>
                    <a:pt x="264" y="24"/>
                    <a:pt x="261" y="26"/>
                  </a:cubicBezTo>
                  <a:cubicBezTo>
                    <a:pt x="259" y="28"/>
                    <a:pt x="258" y="31"/>
                    <a:pt x="258" y="35"/>
                  </a:cubicBezTo>
                  <a:close/>
                  <a:moveTo>
                    <a:pt x="270" y="15"/>
                  </a:moveTo>
                  <a:close/>
                  <a:moveTo>
                    <a:pt x="294" y="50"/>
                  </a:moveTo>
                  <a:lnTo>
                    <a:pt x="294" y="4"/>
                  </a:lnTo>
                  <a:lnTo>
                    <a:pt x="298" y="4"/>
                  </a:lnTo>
                  <a:lnTo>
                    <a:pt x="298" y="50"/>
                  </a:lnTo>
                  <a:lnTo>
                    <a:pt x="294" y="50"/>
                  </a:lnTo>
                  <a:close/>
                  <a:moveTo>
                    <a:pt x="296" y="1"/>
                  </a:moveTo>
                  <a:close/>
                  <a:moveTo>
                    <a:pt x="296" y="50"/>
                  </a:moveTo>
                  <a:close/>
                  <a:moveTo>
                    <a:pt x="328" y="4"/>
                  </a:moveTo>
                  <a:lnTo>
                    <a:pt x="331" y="4"/>
                  </a:lnTo>
                  <a:lnTo>
                    <a:pt x="331" y="50"/>
                  </a:lnTo>
                  <a:lnTo>
                    <a:pt x="328" y="50"/>
                  </a:lnTo>
                  <a:lnTo>
                    <a:pt x="328" y="4"/>
                  </a:lnTo>
                  <a:close/>
                  <a:moveTo>
                    <a:pt x="330" y="0"/>
                  </a:moveTo>
                  <a:close/>
                  <a:moveTo>
                    <a:pt x="330" y="50"/>
                  </a:moveTo>
                  <a:close/>
                  <a:moveTo>
                    <a:pt x="322" y="3"/>
                  </a:moveTo>
                  <a:close/>
                  <a:moveTo>
                    <a:pt x="342" y="50"/>
                  </a:moveTo>
                  <a:lnTo>
                    <a:pt x="342" y="20"/>
                  </a:lnTo>
                  <a:lnTo>
                    <a:pt x="345" y="20"/>
                  </a:lnTo>
                  <a:lnTo>
                    <a:pt x="345" y="26"/>
                  </a:lnTo>
                  <a:cubicBezTo>
                    <a:pt x="347" y="24"/>
                    <a:pt x="348" y="22"/>
                    <a:pt x="350" y="21"/>
                  </a:cubicBezTo>
                  <a:cubicBezTo>
                    <a:pt x="351" y="20"/>
                    <a:pt x="353" y="19"/>
                    <a:pt x="356" y="19"/>
                  </a:cubicBezTo>
                  <a:cubicBezTo>
                    <a:pt x="359" y="19"/>
                    <a:pt x="362" y="20"/>
                    <a:pt x="364" y="22"/>
                  </a:cubicBezTo>
                  <a:cubicBezTo>
                    <a:pt x="366" y="24"/>
                    <a:pt x="367" y="28"/>
                    <a:pt x="367" y="32"/>
                  </a:cubicBezTo>
                  <a:lnTo>
                    <a:pt x="367" y="50"/>
                  </a:lnTo>
                  <a:lnTo>
                    <a:pt x="364" y="50"/>
                  </a:lnTo>
                  <a:lnTo>
                    <a:pt x="364" y="33"/>
                  </a:lnTo>
                  <a:cubicBezTo>
                    <a:pt x="364" y="26"/>
                    <a:pt x="361" y="22"/>
                    <a:pt x="355" y="22"/>
                  </a:cubicBezTo>
                  <a:cubicBezTo>
                    <a:pt x="351" y="22"/>
                    <a:pt x="348" y="25"/>
                    <a:pt x="345" y="29"/>
                  </a:cubicBezTo>
                  <a:lnTo>
                    <a:pt x="345" y="50"/>
                  </a:lnTo>
                  <a:lnTo>
                    <a:pt x="342" y="50"/>
                  </a:lnTo>
                  <a:close/>
                  <a:moveTo>
                    <a:pt x="355" y="15"/>
                  </a:moveTo>
                  <a:close/>
                  <a:moveTo>
                    <a:pt x="355" y="50"/>
                  </a:moveTo>
                  <a:close/>
                  <a:moveTo>
                    <a:pt x="371" y="22"/>
                  </a:moveTo>
                  <a:lnTo>
                    <a:pt x="371" y="20"/>
                  </a:lnTo>
                  <a:lnTo>
                    <a:pt x="379" y="20"/>
                  </a:lnTo>
                  <a:lnTo>
                    <a:pt x="379" y="13"/>
                  </a:lnTo>
                  <a:lnTo>
                    <a:pt x="382" y="10"/>
                  </a:lnTo>
                  <a:lnTo>
                    <a:pt x="383" y="10"/>
                  </a:lnTo>
                  <a:lnTo>
                    <a:pt x="383" y="20"/>
                  </a:lnTo>
                  <a:lnTo>
                    <a:pt x="391" y="20"/>
                  </a:lnTo>
                  <a:lnTo>
                    <a:pt x="391" y="22"/>
                  </a:lnTo>
                  <a:lnTo>
                    <a:pt x="383" y="22"/>
                  </a:lnTo>
                  <a:lnTo>
                    <a:pt x="383" y="42"/>
                  </a:lnTo>
                  <a:lnTo>
                    <a:pt x="383" y="42"/>
                  </a:lnTo>
                  <a:lnTo>
                    <a:pt x="383" y="42"/>
                  </a:lnTo>
                  <a:lnTo>
                    <a:pt x="383" y="42"/>
                  </a:lnTo>
                  <a:lnTo>
                    <a:pt x="383" y="42"/>
                  </a:lnTo>
                  <a:lnTo>
                    <a:pt x="383" y="43"/>
                  </a:lnTo>
                  <a:cubicBezTo>
                    <a:pt x="383" y="45"/>
                    <a:pt x="383" y="46"/>
                    <a:pt x="384" y="47"/>
                  </a:cubicBezTo>
                  <a:cubicBezTo>
                    <a:pt x="384" y="47"/>
                    <a:pt x="386" y="48"/>
                    <a:pt x="387" y="48"/>
                  </a:cubicBezTo>
                  <a:cubicBezTo>
                    <a:pt x="389" y="48"/>
                    <a:pt x="390" y="47"/>
                    <a:pt x="393" y="46"/>
                  </a:cubicBezTo>
                  <a:lnTo>
                    <a:pt x="393" y="49"/>
                  </a:lnTo>
                  <a:cubicBezTo>
                    <a:pt x="391" y="50"/>
                    <a:pt x="389" y="51"/>
                    <a:pt x="386" y="51"/>
                  </a:cubicBezTo>
                  <a:cubicBezTo>
                    <a:pt x="384" y="51"/>
                    <a:pt x="382" y="50"/>
                    <a:pt x="381" y="49"/>
                  </a:cubicBezTo>
                  <a:cubicBezTo>
                    <a:pt x="380" y="48"/>
                    <a:pt x="379" y="46"/>
                    <a:pt x="379" y="44"/>
                  </a:cubicBezTo>
                  <a:lnTo>
                    <a:pt x="379" y="44"/>
                  </a:lnTo>
                  <a:lnTo>
                    <a:pt x="379" y="22"/>
                  </a:lnTo>
                  <a:lnTo>
                    <a:pt x="371" y="22"/>
                  </a:lnTo>
                  <a:close/>
                  <a:moveTo>
                    <a:pt x="386" y="50"/>
                  </a:moveTo>
                  <a:close/>
                  <a:moveTo>
                    <a:pt x="400" y="34"/>
                  </a:moveTo>
                  <a:cubicBezTo>
                    <a:pt x="400" y="34"/>
                    <a:pt x="400" y="35"/>
                    <a:pt x="400" y="35"/>
                  </a:cubicBezTo>
                  <a:cubicBezTo>
                    <a:pt x="400" y="39"/>
                    <a:pt x="401" y="42"/>
                    <a:pt x="404" y="44"/>
                  </a:cubicBezTo>
                  <a:cubicBezTo>
                    <a:pt x="406" y="46"/>
                    <a:pt x="409" y="48"/>
                    <a:pt x="412" y="48"/>
                  </a:cubicBezTo>
                  <a:cubicBezTo>
                    <a:pt x="415" y="48"/>
                    <a:pt x="416" y="47"/>
                    <a:pt x="418" y="47"/>
                  </a:cubicBezTo>
                  <a:cubicBezTo>
                    <a:pt x="420" y="46"/>
                    <a:pt x="422" y="45"/>
                    <a:pt x="424" y="43"/>
                  </a:cubicBezTo>
                  <a:lnTo>
                    <a:pt x="424" y="43"/>
                  </a:lnTo>
                  <a:lnTo>
                    <a:pt x="424" y="47"/>
                  </a:lnTo>
                  <a:cubicBezTo>
                    <a:pt x="420" y="49"/>
                    <a:pt x="416" y="51"/>
                    <a:pt x="412" y="51"/>
                  </a:cubicBezTo>
                  <a:cubicBezTo>
                    <a:pt x="407" y="51"/>
                    <a:pt x="404" y="49"/>
                    <a:pt x="401" y="46"/>
                  </a:cubicBezTo>
                  <a:cubicBezTo>
                    <a:pt x="398" y="43"/>
                    <a:pt x="397" y="39"/>
                    <a:pt x="397" y="35"/>
                  </a:cubicBezTo>
                  <a:cubicBezTo>
                    <a:pt x="397" y="30"/>
                    <a:pt x="398" y="27"/>
                    <a:pt x="401" y="24"/>
                  </a:cubicBezTo>
                  <a:cubicBezTo>
                    <a:pt x="403" y="21"/>
                    <a:pt x="407" y="19"/>
                    <a:pt x="411" y="19"/>
                  </a:cubicBezTo>
                  <a:cubicBezTo>
                    <a:pt x="415" y="19"/>
                    <a:pt x="418" y="21"/>
                    <a:pt x="420" y="23"/>
                  </a:cubicBezTo>
                  <a:cubicBezTo>
                    <a:pt x="423" y="26"/>
                    <a:pt x="424" y="29"/>
                    <a:pt x="424" y="34"/>
                  </a:cubicBezTo>
                  <a:lnTo>
                    <a:pt x="424" y="34"/>
                  </a:lnTo>
                  <a:lnTo>
                    <a:pt x="400" y="34"/>
                  </a:lnTo>
                  <a:close/>
                  <a:moveTo>
                    <a:pt x="401" y="31"/>
                  </a:moveTo>
                  <a:lnTo>
                    <a:pt x="420" y="31"/>
                  </a:lnTo>
                  <a:lnTo>
                    <a:pt x="420" y="31"/>
                  </a:lnTo>
                  <a:cubicBezTo>
                    <a:pt x="419" y="25"/>
                    <a:pt x="416" y="22"/>
                    <a:pt x="411" y="22"/>
                  </a:cubicBezTo>
                  <a:cubicBezTo>
                    <a:pt x="408" y="22"/>
                    <a:pt x="406" y="23"/>
                    <a:pt x="404" y="25"/>
                  </a:cubicBezTo>
                  <a:cubicBezTo>
                    <a:pt x="402" y="26"/>
                    <a:pt x="401" y="29"/>
                    <a:pt x="401" y="31"/>
                  </a:cubicBezTo>
                  <a:close/>
                  <a:moveTo>
                    <a:pt x="411" y="15"/>
                  </a:moveTo>
                  <a:close/>
                  <a:moveTo>
                    <a:pt x="412" y="50"/>
                  </a:moveTo>
                  <a:close/>
                  <a:moveTo>
                    <a:pt x="432" y="50"/>
                  </a:moveTo>
                  <a:lnTo>
                    <a:pt x="432" y="20"/>
                  </a:lnTo>
                  <a:lnTo>
                    <a:pt x="435" y="20"/>
                  </a:lnTo>
                  <a:lnTo>
                    <a:pt x="435" y="28"/>
                  </a:lnTo>
                  <a:cubicBezTo>
                    <a:pt x="439" y="22"/>
                    <a:pt x="443" y="19"/>
                    <a:pt x="446" y="19"/>
                  </a:cubicBezTo>
                  <a:cubicBezTo>
                    <a:pt x="448" y="19"/>
                    <a:pt x="451" y="20"/>
                    <a:pt x="454" y="23"/>
                  </a:cubicBezTo>
                  <a:lnTo>
                    <a:pt x="452" y="26"/>
                  </a:lnTo>
                  <a:cubicBezTo>
                    <a:pt x="449" y="24"/>
                    <a:pt x="447" y="22"/>
                    <a:pt x="446" y="22"/>
                  </a:cubicBezTo>
                  <a:cubicBezTo>
                    <a:pt x="442" y="22"/>
                    <a:pt x="439" y="25"/>
                    <a:pt x="435" y="31"/>
                  </a:cubicBezTo>
                  <a:lnTo>
                    <a:pt x="435" y="50"/>
                  </a:lnTo>
                  <a:lnTo>
                    <a:pt x="432" y="50"/>
                  </a:lnTo>
                  <a:close/>
                  <a:moveTo>
                    <a:pt x="443" y="15"/>
                  </a:moveTo>
                  <a:close/>
                  <a:moveTo>
                    <a:pt x="434" y="50"/>
                  </a:moveTo>
                  <a:close/>
                  <a:moveTo>
                    <a:pt x="456" y="50"/>
                  </a:moveTo>
                  <a:lnTo>
                    <a:pt x="456" y="20"/>
                  </a:lnTo>
                  <a:lnTo>
                    <a:pt x="459" y="20"/>
                  </a:lnTo>
                  <a:lnTo>
                    <a:pt x="459" y="26"/>
                  </a:lnTo>
                  <a:cubicBezTo>
                    <a:pt x="461" y="24"/>
                    <a:pt x="462" y="22"/>
                    <a:pt x="464" y="21"/>
                  </a:cubicBezTo>
                  <a:cubicBezTo>
                    <a:pt x="465" y="20"/>
                    <a:pt x="467" y="19"/>
                    <a:pt x="470" y="19"/>
                  </a:cubicBezTo>
                  <a:cubicBezTo>
                    <a:pt x="473" y="19"/>
                    <a:pt x="476" y="20"/>
                    <a:pt x="478" y="22"/>
                  </a:cubicBezTo>
                  <a:cubicBezTo>
                    <a:pt x="480" y="24"/>
                    <a:pt x="481" y="28"/>
                    <a:pt x="481" y="32"/>
                  </a:cubicBezTo>
                  <a:lnTo>
                    <a:pt x="481" y="50"/>
                  </a:lnTo>
                  <a:lnTo>
                    <a:pt x="478" y="50"/>
                  </a:lnTo>
                  <a:lnTo>
                    <a:pt x="478" y="33"/>
                  </a:lnTo>
                  <a:cubicBezTo>
                    <a:pt x="478" y="26"/>
                    <a:pt x="475" y="22"/>
                    <a:pt x="470" y="22"/>
                  </a:cubicBezTo>
                  <a:cubicBezTo>
                    <a:pt x="465" y="22"/>
                    <a:pt x="462" y="25"/>
                    <a:pt x="459" y="29"/>
                  </a:cubicBezTo>
                  <a:lnTo>
                    <a:pt x="459" y="50"/>
                  </a:lnTo>
                  <a:lnTo>
                    <a:pt x="456" y="50"/>
                  </a:lnTo>
                  <a:close/>
                  <a:moveTo>
                    <a:pt x="469" y="15"/>
                  </a:moveTo>
                  <a:close/>
                  <a:moveTo>
                    <a:pt x="469" y="50"/>
                  </a:moveTo>
                  <a:close/>
                  <a:moveTo>
                    <a:pt x="489" y="35"/>
                  </a:moveTo>
                  <a:cubicBezTo>
                    <a:pt x="489" y="31"/>
                    <a:pt x="491" y="27"/>
                    <a:pt x="494" y="24"/>
                  </a:cubicBezTo>
                  <a:cubicBezTo>
                    <a:pt x="497" y="21"/>
                    <a:pt x="500" y="19"/>
                    <a:pt x="505" y="19"/>
                  </a:cubicBezTo>
                  <a:cubicBezTo>
                    <a:pt x="509" y="19"/>
                    <a:pt x="513" y="21"/>
                    <a:pt x="516" y="24"/>
                  </a:cubicBezTo>
                  <a:cubicBezTo>
                    <a:pt x="519" y="27"/>
                    <a:pt x="520" y="30"/>
                    <a:pt x="520" y="35"/>
                  </a:cubicBezTo>
                  <a:cubicBezTo>
                    <a:pt x="520" y="39"/>
                    <a:pt x="519" y="43"/>
                    <a:pt x="516" y="46"/>
                  </a:cubicBezTo>
                  <a:cubicBezTo>
                    <a:pt x="513" y="49"/>
                    <a:pt x="509" y="51"/>
                    <a:pt x="505" y="51"/>
                  </a:cubicBezTo>
                  <a:cubicBezTo>
                    <a:pt x="500" y="51"/>
                    <a:pt x="497" y="49"/>
                    <a:pt x="494" y="46"/>
                  </a:cubicBezTo>
                  <a:cubicBezTo>
                    <a:pt x="491" y="43"/>
                    <a:pt x="489" y="40"/>
                    <a:pt x="489" y="35"/>
                  </a:cubicBezTo>
                  <a:close/>
                  <a:moveTo>
                    <a:pt x="493" y="35"/>
                  </a:moveTo>
                  <a:cubicBezTo>
                    <a:pt x="493" y="39"/>
                    <a:pt x="494" y="42"/>
                    <a:pt x="496" y="44"/>
                  </a:cubicBezTo>
                  <a:cubicBezTo>
                    <a:pt x="499" y="46"/>
                    <a:pt x="502" y="48"/>
                    <a:pt x="505" y="48"/>
                  </a:cubicBezTo>
                  <a:cubicBezTo>
                    <a:pt x="508" y="48"/>
                    <a:pt x="511" y="46"/>
                    <a:pt x="514" y="44"/>
                  </a:cubicBezTo>
                  <a:cubicBezTo>
                    <a:pt x="516" y="42"/>
                    <a:pt x="517" y="39"/>
                    <a:pt x="517" y="35"/>
                  </a:cubicBezTo>
                  <a:cubicBezTo>
                    <a:pt x="517" y="31"/>
                    <a:pt x="516" y="28"/>
                    <a:pt x="513" y="26"/>
                  </a:cubicBezTo>
                  <a:cubicBezTo>
                    <a:pt x="511" y="24"/>
                    <a:pt x="508" y="22"/>
                    <a:pt x="505" y="22"/>
                  </a:cubicBezTo>
                  <a:cubicBezTo>
                    <a:pt x="501" y="22"/>
                    <a:pt x="499" y="24"/>
                    <a:pt x="496" y="26"/>
                  </a:cubicBezTo>
                  <a:cubicBezTo>
                    <a:pt x="494" y="28"/>
                    <a:pt x="493" y="31"/>
                    <a:pt x="493" y="35"/>
                  </a:cubicBezTo>
                  <a:close/>
                  <a:moveTo>
                    <a:pt x="505" y="15"/>
                  </a:moveTo>
                  <a:close/>
                  <a:moveTo>
                    <a:pt x="571" y="22"/>
                  </a:moveTo>
                  <a:lnTo>
                    <a:pt x="571" y="4"/>
                  </a:lnTo>
                  <a:lnTo>
                    <a:pt x="574" y="4"/>
                  </a:lnTo>
                  <a:lnTo>
                    <a:pt x="574" y="50"/>
                  </a:lnTo>
                  <a:lnTo>
                    <a:pt x="571" y="50"/>
                  </a:lnTo>
                  <a:lnTo>
                    <a:pt x="571" y="48"/>
                  </a:lnTo>
                  <a:cubicBezTo>
                    <a:pt x="568" y="50"/>
                    <a:pt x="565" y="51"/>
                    <a:pt x="562" y="51"/>
                  </a:cubicBezTo>
                  <a:cubicBezTo>
                    <a:pt x="557" y="51"/>
                    <a:pt x="554" y="49"/>
                    <a:pt x="551" y="46"/>
                  </a:cubicBezTo>
                  <a:cubicBezTo>
                    <a:pt x="548" y="43"/>
                    <a:pt x="546" y="39"/>
                    <a:pt x="546" y="35"/>
                  </a:cubicBezTo>
                  <a:cubicBezTo>
                    <a:pt x="546" y="30"/>
                    <a:pt x="548" y="27"/>
                    <a:pt x="551" y="24"/>
                  </a:cubicBezTo>
                  <a:cubicBezTo>
                    <a:pt x="554" y="21"/>
                    <a:pt x="557" y="19"/>
                    <a:pt x="562" y="19"/>
                  </a:cubicBezTo>
                  <a:cubicBezTo>
                    <a:pt x="565" y="19"/>
                    <a:pt x="568" y="20"/>
                    <a:pt x="571" y="22"/>
                  </a:cubicBezTo>
                  <a:close/>
                  <a:moveTo>
                    <a:pt x="550" y="35"/>
                  </a:moveTo>
                  <a:cubicBezTo>
                    <a:pt x="550" y="39"/>
                    <a:pt x="551" y="42"/>
                    <a:pt x="554" y="44"/>
                  </a:cubicBezTo>
                  <a:cubicBezTo>
                    <a:pt x="556" y="46"/>
                    <a:pt x="559" y="48"/>
                    <a:pt x="563" y="48"/>
                  </a:cubicBezTo>
                  <a:cubicBezTo>
                    <a:pt x="565" y="48"/>
                    <a:pt x="568" y="47"/>
                    <a:pt x="571" y="45"/>
                  </a:cubicBezTo>
                  <a:lnTo>
                    <a:pt x="571" y="26"/>
                  </a:lnTo>
                  <a:cubicBezTo>
                    <a:pt x="568" y="23"/>
                    <a:pt x="565" y="22"/>
                    <a:pt x="562" y="22"/>
                  </a:cubicBezTo>
                  <a:cubicBezTo>
                    <a:pt x="558" y="22"/>
                    <a:pt x="555" y="24"/>
                    <a:pt x="553" y="26"/>
                  </a:cubicBezTo>
                  <a:cubicBezTo>
                    <a:pt x="551" y="28"/>
                    <a:pt x="550" y="31"/>
                    <a:pt x="550" y="35"/>
                  </a:cubicBezTo>
                  <a:close/>
                  <a:moveTo>
                    <a:pt x="586" y="34"/>
                  </a:moveTo>
                  <a:cubicBezTo>
                    <a:pt x="586" y="34"/>
                    <a:pt x="586" y="35"/>
                    <a:pt x="586" y="35"/>
                  </a:cubicBezTo>
                  <a:cubicBezTo>
                    <a:pt x="586" y="39"/>
                    <a:pt x="587" y="42"/>
                    <a:pt x="589" y="44"/>
                  </a:cubicBezTo>
                  <a:cubicBezTo>
                    <a:pt x="592" y="46"/>
                    <a:pt x="595" y="48"/>
                    <a:pt x="598" y="48"/>
                  </a:cubicBezTo>
                  <a:cubicBezTo>
                    <a:pt x="600" y="48"/>
                    <a:pt x="602" y="47"/>
                    <a:pt x="603" y="47"/>
                  </a:cubicBezTo>
                  <a:cubicBezTo>
                    <a:pt x="605" y="46"/>
                    <a:pt x="607" y="45"/>
                    <a:pt x="609" y="43"/>
                  </a:cubicBezTo>
                  <a:lnTo>
                    <a:pt x="609" y="43"/>
                  </a:lnTo>
                  <a:lnTo>
                    <a:pt x="609" y="47"/>
                  </a:lnTo>
                  <a:cubicBezTo>
                    <a:pt x="606" y="49"/>
                    <a:pt x="602" y="51"/>
                    <a:pt x="597" y="51"/>
                  </a:cubicBezTo>
                  <a:cubicBezTo>
                    <a:pt x="593" y="51"/>
                    <a:pt x="589" y="49"/>
                    <a:pt x="586" y="46"/>
                  </a:cubicBezTo>
                  <a:cubicBezTo>
                    <a:pt x="584" y="43"/>
                    <a:pt x="582" y="39"/>
                    <a:pt x="582" y="35"/>
                  </a:cubicBezTo>
                  <a:cubicBezTo>
                    <a:pt x="582" y="30"/>
                    <a:pt x="584" y="27"/>
                    <a:pt x="586" y="24"/>
                  </a:cubicBezTo>
                  <a:cubicBezTo>
                    <a:pt x="589" y="21"/>
                    <a:pt x="592" y="19"/>
                    <a:pt x="596" y="19"/>
                  </a:cubicBezTo>
                  <a:cubicBezTo>
                    <a:pt x="600" y="19"/>
                    <a:pt x="603" y="21"/>
                    <a:pt x="606" y="23"/>
                  </a:cubicBezTo>
                  <a:cubicBezTo>
                    <a:pt x="608" y="26"/>
                    <a:pt x="610" y="29"/>
                    <a:pt x="610" y="34"/>
                  </a:cubicBezTo>
                  <a:lnTo>
                    <a:pt x="610" y="34"/>
                  </a:lnTo>
                  <a:lnTo>
                    <a:pt x="586" y="34"/>
                  </a:lnTo>
                  <a:close/>
                  <a:moveTo>
                    <a:pt x="586" y="31"/>
                  </a:moveTo>
                  <a:lnTo>
                    <a:pt x="606" y="31"/>
                  </a:lnTo>
                  <a:lnTo>
                    <a:pt x="606" y="31"/>
                  </a:lnTo>
                  <a:cubicBezTo>
                    <a:pt x="605" y="25"/>
                    <a:pt x="601" y="22"/>
                    <a:pt x="596" y="22"/>
                  </a:cubicBezTo>
                  <a:cubicBezTo>
                    <a:pt x="594" y="22"/>
                    <a:pt x="591" y="23"/>
                    <a:pt x="590" y="25"/>
                  </a:cubicBezTo>
                  <a:cubicBezTo>
                    <a:pt x="588" y="26"/>
                    <a:pt x="587" y="29"/>
                    <a:pt x="586" y="31"/>
                  </a:cubicBezTo>
                  <a:close/>
                  <a:moveTo>
                    <a:pt x="596" y="15"/>
                  </a:moveTo>
                  <a:close/>
                  <a:moveTo>
                    <a:pt x="598" y="50"/>
                  </a:moveTo>
                  <a:close/>
                  <a:moveTo>
                    <a:pt x="618" y="50"/>
                  </a:moveTo>
                  <a:lnTo>
                    <a:pt x="618" y="4"/>
                  </a:lnTo>
                  <a:lnTo>
                    <a:pt x="621" y="4"/>
                  </a:lnTo>
                  <a:lnTo>
                    <a:pt x="621" y="50"/>
                  </a:lnTo>
                  <a:lnTo>
                    <a:pt x="618" y="50"/>
                  </a:lnTo>
                  <a:close/>
                  <a:moveTo>
                    <a:pt x="620" y="1"/>
                  </a:moveTo>
                  <a:close/>
                  <a:moveTo>
                    <a:pt x="620" y="50"/>
                  </a:moveTo>
                  <a:close/>
                  <a:moveTo>
                    <a:pt x="652" y="4"/>
                  </a:moveTo>
                  <a:lnTo>
                    <a:pt x="655" y="4"/>
                  </a:lnTo>
                  <a:lnTo>
                    <a:pt x="673" y="25"/>
                  </a:lnTo>
                  <a:lnTo>
                    <a:pt x="673" y="25"/>
                  </a:lnTo>
                  <a:lnTo>
                    <a:pt x="691" y="4"/>
                  </a:lnTo>
                  <a:lnTo>
                    <a:pt x="694" y="4"/>
                  </a:lnTo>
                  <a:lnTo>
                    <a:pt x="694" y="50"/>
                  </a:lnTo>
                  <a:lnTo>
                    <a:pt x="691" y="50"/>
                  </a:lnTo>
                  <a:lnTo>
                    <a:pt x="691" y="9"/>
                  </a:lnTo>
                  <a:lnTo>
                    <a:pt x="691" y="9"/>
                  </a:lnTo>
                  <a:lnTo>
                    <a:pt x="673" y="31"/>
                  </a:lnTo>
                  <a:lnTo>
                    <a:pt x="673" y="31"/>
                  </a:lnTo>
                  <a:lnTo>
                    <a:pt x="655" y="9"/>
                  </a:lnTo>
                  <a:lnTo>
                    <a:pt x="655" y="9"/>
                  </a:lnTo>
                  <a:lnTo>
                    <a:pt x="655" y="50"/>
                  </a:lnTo>
                  <a:lnTo>
                    <a:pt x="652" y="50"/>
                  </a:lnTo>
                  <a:lnTo>
                    <a:pt x="652" y="4"/>
                  </a:lnTo>
                  <a:close/>
                  <a:moveTo>
                    <a:pt x="706" y="50"/>
                  </a:moveTo>
                  <a:lnTo>
                    <a:pt x="706" y="4"/>
                  </a:lnTo>
                  <a:lnTo>
                    <a:pt x="732" y="4"/>
                  </a:lnTo>
                  <a:lnTo>
                    <a:pt x="732" y="7"/>
                  </a:lnTo>
                  <a:lnTo>
                    <a:pt x="710" y="7"/>
                  </a:lnTo>
                  <a:lnTo>
                    <a:pt x="710" y="25"/>
                  </a:lnTo>
                  <a:lnTo>
                    <a:pt x="731" y="25"/>
                  </a:lnTo>
                  <a:lnTo>
                    <a:pt x="731" y="28"/>
                  </a:lnTo>
                  <a:lnTo>
                    <a:pt x="710" y="28"/>
                  </a:lnTo>
                  <a:lnTo>
                    <a:pt x="710" y="47"/>
                  </a:lnTo>
                  <a:lnTo>
                    <a:pt x="732" y="47"/>
                  </a:lnTo>
                  <a:lnTo>
                    <a:pt x="732" y="50"/>
                  </a:lnTo>
                  <a:lnTo>
                    <a:pt x="706" y="50"/>
                  </a:lnTo>
                  <a:close/>
                  <a:moveTo>
                    <a:pt x="719" y="0"/>
                  </a:moveTo>
                  <a:close/>
                  <a:moveTo>
                    <a:pt x="728" y="50"/>
                  </a:moveTo>
                  <a:close/>
                  <a:moveTo>
                    <a:pt x="701" y="3"/>
                  </a:moveTo>
                  <a:close/>
                  <a:moveTo>
                    <a:pt x="741" y="50"/>
                  </a:moveTo>
                  <a:lnTo>
                    <a:pt x="741" y="4"/>
                  </a:lnTo>
                  <a:lnTo>
                    <a:pt x="753" y="4"/>
                  </a:lnTo>
                  <a:lnTo>
                    <a:pt x="753" y="4"/>
                  </a:lnTo>
                  <a:lnTo>
                    <a:pt x="754" y="4"/>
                  </a:lnTo>
                  <a:cubicBezTo>
                    <a:pt x="758" y="4"/>
                    <a:pt x="762" y="5"/>
                    <a:pt x="765" y="7"/>
                  </a:cubicBezTo>
                  <a:cubicBezTo>
                    <a:pt x="767" y="9"/>
                    <a:pt x="768" y="12"/>
                    <a:pt x="768" y="16"/>
                  </a:cubicBezTo>
                  <a:cubicBezTo>
                    <a:pt x="768" y="21"/>
                    <a:pt x="765" y="25"/>
                    <a:pt x="760" y="27"/>
                  </a:cubicBezTo>
                  <a:cubicBezTo>
                    <a:pt x="761" y="28"/>
                    <a:pt x="763" y="30"/>
                    <a:pt x="765" y="33"/>
                  </a:cubicBezTo>
                  <a:lnTo>
                    <a:pt x="776" y="50"/>
                  </a:lnTo>
                  <a:lnTo>
                    <a:pt x="772" y="50"/>
                  </a:lnTo>
                  <a:lnTo>
                    <a:pt x="762" y="35"/>
                  </a:lnTo>
                  <a:cubicBezTo>
                    <a:pt x="760" y="32"/>
                    <a:pt x="759" y="30"/>
                    <a:pt x="757" y="29"/>
                  </a:cubicBezTo>
                  <a:cubicBezTo>
                    <a:pt x="756" y="28"/>
                    <a:pt x="754" y="28"/>
                    <a:pt x="751" y="28"/>
                  </a:cubicBezTo>
                  <a:lnTo>
                    <a:pt x="744" y="28"/>
                  </a:lnTo>
                  <a:lnTo>
                    <a:pt x="744" y="50"/>
                  </a:lnTo>
                  <a:lnTo>
                    <a:pt x="741" y="50"/>
                  </a:lnTo>
                  <a:close/>
                  <a:moveTo>
                    <a:pt x="744" y="25"/>
                  </a:moveTo>
                  <a:lnTo>
                    <a:pt x="752" y="25"/>
                  </a:lnTo>
                  <a:cubicBezTo>
                    <a:pt x="760" y="25"/>
                    <a:pt x="765" y="22"/>
                    <a:pt x="765" y="16"/>
                  </a:cubicBezTo>
                  <a:cubicBezTo>
                    <a:pt x="765" y="13"/>
                    <a:pt x="764" y="11"/>
                    <a:pt x="761" y="9"/>
                  </a:cubicBezTo>
                  <a:cubicBezTo>
                    <a:pt x="759" y="8"/>
                    <a:pt x="757" y="7"/>
                    <a:pt x="754" y="7"/>
                  </a:cubicBezTo>
                  <a:lnTo>
                    <a:pt x="753" y="7"/>
                  </a:lnTo>
                  <a:lnTo>
                    <a:pt x="744" y="7"/>
                  </a:lnTo>
                  <a:lnTo>
                    <a:pt x="744" y="25"/>
                  </a:lnTo>
                  <a:close/>
                  <a:moveTo>
                    <a:pt x="753" y="0"/>
                  </a:moveTo>
                  <a:close/>
                  <a:moveTo>
                    <a:pt x="756" y="50"/>
                  </a:moveTo>
                  <a:close/>
                  <a:moveTo>
                    <a:pt x="735" y="3"/>
                  </a:moveTo>
                  <a:close/>
                  <a:moveTo>
                    <a:pt x="820" y="7"/>
                  </a:moveTo>
                  <a:lnTo>
                    <a:pt x="820" y="11"/>
                  </a:lnTo>
                  <a:cubicBezTo>
                    <a:pt x="814" y="8"/>
                    <a:pt x="808" y="6"/>
                    <a:pt x="803" y="6"/>
                  </a:cubicBezTo>
                  <a:cubicBezTo>
                    <a:pt x="797" y="6"/>
                    <a:pt x="792" y="8"/>
                    <a:pt x="789" y="12"/>
                  </a:cubicBezTo>
                  <a:cubicBezTo>
                    <a:pt x="785" y="16"/>
                    <a:pt x="783" y="21"/>
                    <a:pt x="783" y="27"/>
                  </a:cubicBezTo>
                  <a:cubicBezTo>
                    <a:pt x="783" y="33"/>
                    <a:pt x="785" y="37"/>
                    <a:pt x="788" y="42"/>
                  </a:cubicBezTo>
                  <a:cubicBezTo>
                    <a:pt x="792" y="46"/>
                    <a:pt x="797" y="48"/>
                    <a:pt x="804" y="48"/>
                  </a:cubicBezTo>
                  <a:cubicBezTo>
                    <a:pt x="808" y="48"/>
                    <a:pt x="814" y="46"/>
                    <a:pt x="820" y="43"/>
                  </a:cubicBezTo>
                  <a:lnTo>
                    <a:pt x="820" y="47"/>
                  </a:lnTo>
                  <a:cubicBezTo>
                    <a:pt x="818" y="48"/>
                    <a:pt x="815" y="49"/>
                    <a:pt x="812" y="50"/>
                  </a:cubicBezTo>
                  <a:cubicBezTo>
                    <a:pt x="809" y="51"/>
                    <a:pt x="806" y="51"/>
                    <a:pt x="804" y="51"/>
                  </a:cubicBezTo>
                  <a:cubicBezTo>
                    <a:pt x="796" y="51"/>
                    <a:pt x="791" y="49"/>
                    <a:pt x="786" y="44"/>
                  </a:cubicBezTo>
                  <a:cubicBezTo>
                    <a:pt x="781" y="40"/>
                    <a:pt x="779" y="34"/>
                    <a:pt x="779" y="27"/>
                  </a:cubicBezTo>
                  <a:cubicBezTo>
                    <a:pt x="779" y="20"/>
                    <a:pt x="781" y="15"/>
                    <a:pt x="786" y="10"/>
                  </a:cubicBezTo>
                  <a:cubicBezTo>
                    <a:pt x="791" y="5"/>
                    <a:pt x="797" y="3"/>
                    <a:pt x="803" y="3"/>
                  </a:cubicBezTo>
                  <a:cubicBezTo>
                    <a:pt x="808" y="3"/>
                    <a:pt x="814" y="4"/>
                    <a:pt x="820" y="7"/>
                  </a:cubicBezTo>
                  <a:close/>
                  <a:moveTo>
                    <a:pt x="803" y="0"/>
                  </a:moveTo>
                  <a:close/>
                  <a:moveTo>
                    <a:pt x="804" y="50"/>
                  </a:moveTo>
                  <a:close/>
                  <a:moveTo>
                    <a:pt x="827" y="27"/>
                  </a:moveTo>
                  <a:cubicBezTo>
                    <a:pt x="827" y="20"/>
                    <a:pt x="829" y="14"/>
                    <a:pt x="834" y="10"/>
                  </a:cubicBezTo>
                  <a:cubicBezTo>
                    <a:pt x="839" y="5"/>
                    <a:pt x="844" y="3"/>
                    <a:pt x="851" y="3"/>
                  </a:cubicBezTo>
                  <a:cubicBezTo>
                    <a:pt x="858" y="3"/>
                    <a:pt x="864" y="5"/>
                    <a:pt x="869" y="10"/>
                  </a:cubicBezTo>
                  <a:cubicBezTo>
                    <a:pt x="873" y="15"/>
                    <a:pt x="876" y="20"/>
                    <a:pt x="876" y="27"/>
                  </a:cubicBezTo>
                  <a:cubicBezTo>
                    <a:pt x="876" y="34"/>
                    <a:pt x="873" y="39"/>
                    <a:pt x="869" y="44"/>
                  </a:cubicBezTo>
                  <a:cubicBezTo>
                    <a:pt x="864" y="49"/>
                    <a:pt x="858" y="51"/>
                    <a:pt x="851" y="51"/>
                  </a:cubicBezTo>
                  <a:cubicBezTo>
                    <a:pt x="845" y="51"/>
                    <a:pt x="839" y="49"/>
                    <a:pt x="834" y="44"/>
                  </a:cubicBezTo>
                  <a:cubicBezTo>
                    <a:pt x="829" y="40"/>
                    <a:pt x="827" y="34"/>
                    <a:pt x="827" y="27"/>
                  </a:cubicBezTo>
                  <a:close/>
                  <a:moveTo>
                    <a:pt x="830" y="27"/>
                  </a:moveTo>
                  <a:cubicBezTo>
                    <a:pt x="830" y="33"/>
                    <a:pt x="833" y="38"/>
                    <a:pt x="837" y="42"/>
                  </a:cubicBezTo>
                  <a:cubicBezTo>
                    <a:pt x="841" y="46"/>
                    <a:pt x="846" y="48"/>
                    <a:pt x="851" y="48"/>
                  </a:cubicBezTo>
                  <a:cubicBezTo>
                    <a:pt x="857" y="48"/>
                    <a:pt x="862" y="46"/>
                    <a:pt x="866" y="42"/>
                  </a:cubicBezTo>
                  <a:cubicBezTo>
                    <a:pt x="870" y="38"/>
                    <a:pt x="872" y="33"/>
                    <a:pt x="872" y="27"/>
                  </a:cubicBezTo>
                  <a:cubicBezTo>
                    <a:pt x="872" y="21"/>
                    <a:pt x="870" y="16"/>
                    <a:pt x="866" y="12"/>
                  </a:cubicBezTo>
                  <a:cubicBezTo>
                    <a:pt x="862" y="8"/>
                    <a:pt x="857" y="6"/>
                    <a:pt x="851" y="6"/>
                  </a:cubicBezTo>
                  <a:cubicBezTo>
                    <a:pt x="846" y="6"/>
                    <a:pt x="841" y="8"/>
                    <a:pt x="837" y="12"/>
                  </a:cubicBezTo>
                  <a:cubicBezTo>
                    <a:pt x="832" y="16"/>
                    <a:pt x="830" y="21"/>
                    <a:pt x="830" y="27"/>
                  </a:cubicBezTo>
                  <a:close/>
                  <a:moveTo>
                    <a:pt x="851" y="0"/>
                  </a:moveTo>
                  <a:close/>
                  <a:moveTo>
                    <a:pt x="884" y="42"/>
                  </a:moveTo>
                  <a:cubicBezTo>
                    <a:pt x="887" y="44"/>
                    <a:pt x="889" y="46"/>
                    <a:pt x="891" y="47"/>
                  </a:cubicBezTo>
                  <a:cubicBezTo>
                    <a:pt x="893" y="47"/>
                    <a:pt x="894" y="48"/>
                    <a:pt x="896" y="48"/>
                  </a:cubicBezTo>
                  <a:cubicBezTo>
                    <a:pt x="899" y="48"/>
                    <a:pt x="901" y="47"/>
                    <a:pt x="903" y="45"/>
                  </a:cubicBezTo>
                  <a:cubicBezTo>
                    <a:pt x="905" y="43"/>
                    <a:pt x="906" y="41"/>
                    <a:pt x="906" y="38"/>
                  </a:cubicBezTo>
                  <a:cubicBezTo>
                    <a:pt x="906" y="36"/>
                    <a:pt x="905" y="34"/>
                    <a:pt x="904" y="33"/>
                  </a:cubicBezTo>
                  <a:cubicBezTo>
                    <a:pt x="903" y="31"/>
                    <a:pt x="901" y="30"/>
                    <a:pt x="898" y="29"/>
                  </a:cubicBezTo>
                  <a:lnTo>
                    <a:pt x="893" y="27"/>
                  </a:lnTo>
                  <a:cubicBezTo>
                    <a:pt x="890" y="26"/>
                    <a:pt x="887" y="24"/>
                    <a:pt x="886" y="22"/>
                  </a:cubicBezTo>
                  <a:cubicBezTo>
                    <a:pt x="884" y="21"/>
                    <a:pt x="884" y="18"/>
                    <a:pt x="884" y="15"/>
                  </a:cubicBezTo>
                  <a:cubicBezTo>
                    <a:pt x="884" y="12"/>
                    <a:pt x="885" y="9"/>
                    <a:pt x="887" y="7"/>
                  </a:cubicBezTo>
                  <a:cubicBezTo>
                    <a:pt x="890" y="4"/>
                    <a:pt x="893" y="3"/>
                    <a:pt x="897" y="3"/>
                  </a:cubicBezTo>
                  <a:cubicBezTo>
                    <a:pt x="899" y="3"/>
                    <a:pt x="901" y="3"/>
                    <a:pt x="903" y="4"/>
                  </a:cubicBezTo>
                  <a:cubicBezTo>
                    <a:pt x="904" y="4"/>
                    <a:pt x="906" y="5"/>
                    <a:pt x="908" y="6"/>
                  </a:cubicBezTo>
                  <a:lnTo>
                    <a:pt x="908" y="10"/>
                  </a:lnTo>
                  <a:cubicBezTo>
                    <a:pt x="907" y="9"/>
                    <a:pt x="905" y="9"/>
                    <a:pt x="903" y="8"/>
                  </a:cubicBezTo>
                  <a:cubicBezTo>
                    <a:pt x="901" y="7"/>
                    <a:pt x="899" y="6"/>
                    <a:pt x="897" y="6"/>
                  </a:cubicBezTo>
                  <a:cubicBezTo>
                    <a:pt x="894" y="6"/>
                    <a:pt x="892" y="7"/>
                    <a:pt x="890" y="9"/>
                  </a:cubicBezTo>
                  <a:cubicBezTo>
                    <a:pt x="888" y="11"/>
                    <a:pt x="887" y="13"/>
                    <a:pt x="887" y="15"/>
                  </a:cubicBezTo>
                  <a:cubicBezTo>
                    <a:pt x="887" y="17"/>
                    <a:pt x="888" y="19"/>
                    <a:pt x="889" y="20"/>
                  </a:cubicBezTo>
                  <a:cubicBezTo>
                    <a:pt x="891" y="22"/>
                    <a:pt x="893" y="23"/>
                    <a:pt x="895" y="24"/>
                  </a:cubicBezTo>
                  <a:lnTo>
                    <a:pt x="900" y="26"/>
                  </a:lnTo>
                  <a:cubicBezTo>
                    <a:pt x="906" y="28"/>
                    <a:pt x="910" y="32"/>
                    <a:pt x="910" y="38"/>
                  </a:cubicBezTo>
                  <a:cubicBezTo>
                    <a:pt x="910" y="42"/>
                    <a:pt x="908" y="45"/>
                    <a:pt x="906" y="47"/>
                  </a:cubicBezTo>
                  <a:cubicBezTo>
                    <a:pt x="903" y="50"/>
                    <a:pt x="900" y="51"/>
                    <a:pt x="896" y="51"/>
                  </a:cubicBezTo>
                  <a:cubicBezTo>
                    <a:pt x="892" y="51"/>
                    <a:pt x="888" y="50"/>
                    <a:pt x="884" y="47"/>
                  </a:cubicBezTo>
                  <a:lnTo>
                    <a:pt x="884" y="42"/>
                  </a:lnTo>
                  <a:close/>
                  <a:moveTo>
                    <a:pt x="897" y="0"/>
                  </a:moveTo>
                  <a:close/>
                  <a:moveTo>
                    <a:pt x="897" y="50"/>
                  </a:moveTo>
                  <a:close/>
                  <a:moveTo>
                    <a:pt x="918" y="4"/>
                  </a:moveTo>
                  <a:lnTo>
                    <a:pt x="922" y="4"/>
                  </a:lnTo>
                  <a:lnTo>
                    <a:pt x="922" y="29"/>
                  </a:lnTo>
                  <a:cubicBezTo>
                    <a:pt x="922" y="35"/>
                    <a:pt x="923" y="40"/>
                    <a:pt x="926" y="43"/>
                  </a:cubicBezTo>
                  <a:cubicBezTo>
                    <a:pt x="929" y="46"/>
                    <a:pt x="933" y="48"/>
                    <a:pt x="937" y="48"/>
                  </a:cubicBezTo>
                  <a:cubicBezTo>
                    <a:pt x="942" y="48"/>
                    <a:pt x="946" y="46"/>
                    <a:pt x="949" y="43"/>
                  </a:cubicBezTo>
                  <a:cubicBezTo>
                    <a:pt x="952" y="40"/>
                    <a:pt x="953" y="35"/>
                    <a:pt x="953" y="29"/>
                  </a:cubicBezTo>
                  <a:lnTo>
                    <a:pt x="953" y="4"/>
                  </a:lnTo>
                  <a:lnTo>
                    <a:pt x="957" y="4"/>
                  </a:lnTo>
                  <a:lnTo>
                    <a:pt x="957" y="30"/>
                  </a:lnTo>
                  <a:cubicBezTo>
                    <a:pt x="957" y="36"/>
                    <a:pt x="955" y="42"/>
                    <a:pt x="951" y="45"/>
                  </a:cubicBezTo>
                  <a:cubicBezTo>
                    <a:pt x="948" y="49"/>
                    <a:pt x="943" y="51"/>
                    <a:pt x="937" y="51"/>
                  </a:cubicBezTo>
                  <a:cubicBezTo>
                    <a:pt x="932" y="51"/>
                    <a:pt x="927" y="49"/>
                    <a:pt x="923" y="45"/>
                  </a:cubicBezTo>
                  <a:cubicBezTo>
                    <a:pt x="920" y="42"/>
                    <a:pt x="918" y="37"/>
                    <a:pt x="918" y="30"/>
                  </a:cubicBezTo>
                  <a:lnTo>
                    <a:pt x="918" y="4"/>
                  </a:lnTo>
                  <a:close/>
                  <a:moveTo>
                    <a:pt x="938" y="0"/>
                  </a:moveTo>
                  <a:close/>
                  <a:moveTo>
                    <a:pt x="939" y="50"/>
                  </a:moveTo>
                  <a:close/>
                  <a:moveTo>
                    <a:pt x="914" y="3"/>
                  </a:moveTo>
                  <a:close/>
                  <a:moveTo>
                    <a:pt x="968" y="50"/>
                  </a:moveTo>
                  <a:lnTo>
                    <a:pt x="968" y="4"/>
                  </a:lnTo>
                  <a:lnTo>
                    <a:pt x="980" y="4"/>
                  </a:lnTo>
                  <a:lnTo>
                    <a:pt x="980" y="4"/>
                  </a:lnTo>
                  <a:lnTo>
                    <a:pt x="981" y="4"/>
                  </a:lnTo>
                  <a:cubicBezTo>
                    <a:pt x="985" y="4"/>
                    <a:pt x="989" y="5"/>
                    <a:pt x="992" y="7"/>
                  </a:cubicBezTo>
                  <a:cubicBezTo>
                    <a:pt x="994" y="9"/>
                    <a:pt x="996" y="12"/>
                    <a:pt x="996" y="16"/>
                  </a:cubicBezTo>
                  <a:cubicBezTo>
                    <a:pt x="996" y="21"/>
                    <a:pt x="993" y="25"/>
                    <a:pt x="987" y="27"/>
                  </a:cubicBezTo>
                  <a:cubicBezTo>
                    <a:pt x="988" y="28"/>
                    <a:pt x="990" y="30"/>
                    <a:pt x="992" y="33"/>
                  </a:cubicBezTo>
                  <a:lnTo>
                    <a:pt x="1003" y="50"/>
                  </a:lnTo>
                  <a:lnTo>
                    <a:pt x="999" y="50"/>
                  </a:lnTo>
                  <a:lnTo>
                    <a:pt x="989" y="35"/>
                  </a:lnTo>
                  <a:cubicBezTo>
                    <a:pt x="987" y="32"/>
                    <a:pt x="986" y="30"/>
                    <a:pt x="984" y="29"/>
                  </a:cubicBezTo>
                  <a:cubicBezTo>
                    <a:pt x="983" y="28"/>
                    <a:pt x="981" y="28"/>
                    <a:pt x="978" y="28"/>
                  </a:cubicBezTo>
                  <a:lnTo>
                    <a:pt x="971" y="28"/>
                  </a:lnTo>
                  <a:lnTo>
                    <a:pt x="971" y="50"/>
                  </a:lnTo>
                  <a:lnTo>
                    <a:pt x="968" y="50"/>
                  </a:lnTo>
                  <a:close/>
                  <a:moveTo>
                    <a:pt x="971" y="25"/>
                  </a:moveTo>
                  <a:lnTo>
                    <a:pt x="979" y="25"/>
                  </a:lnTo>
                  <a:cubicBezTo>
                    <a:pt x="988" y="25"/>
                    <a:pt x="992" y="22"/>
                    <a:pt x="992" y="16"/>
                  </a:cubicBezTo>
                  <a:cubicBezTo>
                    <a:pt x="992" y="13"/>
                    <a:pt x="991" y="11"/>
                    <a:pt x="988" y="9"/>
                  </a:cubicBezTo>
                  <a:cubicBezTo>
                    <a:pt x="986" y="8"/>
                    <a:pt x="984" y="7"/>
                    <a:pt x="981" y="7"/>
                  </a:cubicBezTo>
                  <a:lnTo>
                    <a:pt x="980" y="7"/>
                  </a:lnTo>
                  <a:lnTo>
                    <a:pt x="971" y="7"/>
                  </a:lnTo>
                  <a:lnTo>
                    <a:pt x="971" y="25"/>
                  </a:lnTo>
                  <a:close/>
                  <a:moveTo>
                    <a:pt x="980" y="0"/>
                  </a:moveTo>
                  <a:close/>
                  <a:moveTo>
                    <a:pt x="983" y="50"/>
                  </a:moveTo>
                  <a:close/>
                  <a:moveTo>
                    <a:pt x="962" y="3"/>
                  </a:moveTo>
                  <a:close/>
                </a:path>
              </a:pathLst>
            </a:custGeom>
            <a:solidFill>
              <a:srgbClr val="EEEEEE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942931" y="1268760"/>
            <a:ext cx="2562838" cy="1756931"/>
            <a:chOff x="1814513" y="2933701"/>
            <a:chExt cx="3140075" cy="2152650"/>
          </a:xfrm>
        </p:grpSpPr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814513" y="4065588"/>
              <a:ext cx="3140075" cy="476250"/>
            </a:xfrm>
            <a:custGeom>
              <a:avLst/>
              <a:gdLst>
                <a:gd name="T0" fmla="*/ 5 w 375"/>
                <a:gd name="T1" fmla="*/ 56 h 57"/>
                <a:gd name="T2" fmla="*/ 375 w 375"/>
                <a:gd name="T3" fmla="*/ 12 h 57"/>
                <a:gd name="T4" fmla="*/ 375 w 375"/>
                <a:gd name="T5" fmla="*/ 8 h 57"/>
                <a:gd name="T6" fmla="*/ 6 w 375"/>
                <a:gd name="T7" fmla="*/ 51 h 57"/>
                <a:gd name="T8" fmla="*/ 5 w 375"/>
                <a:gd name="T9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57">
                  <a:moveTo>
                    <a:pt x="5" y="56"/>
                  </a:moveTo>
                  <a:cubicBezTo>
                    <a:pt x="118" y="17"/>
                    <a:pt x="271" y="5"/>
                    <a:pt x="375" y="12"/>
                  </a:cubicBezTo>
                  <a:lnTo>
                    <a:pt x="375" y="8"/>
                  </a:lnTo>
                  <a:cubicBezTo>
                    <a:pt x="273" y="0"/>
                    <a:pt x="122" y="11"/>
                    <a:pt x="6" y="51"/>
                  </a:cubicBezTo>
                  <a:cubicBezTo>
                    <a:pt x="0" y="54"/>
                    <a:pt x="2" y="57"/>
                    <a:pt x="5" y="56"/>
                  </a:cubicBezTo>
                  <a:close/>
                </a:path>
              </a:pathLst>
            </a:custGeom>
            <a:solidFill>
              <a:srgbClr val="009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422650" y="3813176"/>
              <a:ext cx="293688" cy="277813"/>
            </a:xfrm>
            <a:custGeom>
              <a:avLst/>
              <a:gdLst>
                <a:gd name="T0" fmla="*/ 4 w 35"/>
                <a:gd name="T1" fmla="*/ 16 h 33"/>
                <a:gd name="T2" fmla="*/ 17 w 35"/>
                <a:gd name="T3" fmla="*/ 2 h 33"/>
                <a:gd name="T4" fmla="*/ 19 w 35"/>
                <a:gd name="T5" fmla="*/ 2 h 33"/>
                <a:gd name="T6" fmla="*/ 33 w 35"/>
                <a:gd name="T7" fmla="*/ 16 h 33"/>
                <a:gd name="T8" fmla="*/ 33 w 35"/>
                <a:gd name="T9" fmla="*/ 18 h 33"/>
                <a:gd name="T10" fmla="*/ 19 w 35"/>
                <a:gd name="T11" fmla="*/ 31 h 33"/>
                <a:gd name="T12" fmla="*/ 17 w 35"/>
                <a:gd name="T13" fmla="*/ 31 h 33"/>
                <a:gd name="T14" fmla="*/ 4 w 35"/>
                <a:gd name="T15" fmla="*/ 18 h 33"/>
                <a:gd name="T16" fmla="*/ 4 w 35"/>
                <a:gd name="T1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3">
                  <a:moveTo>
                    <a:pt x="4" y="16"/>
                  </a:moveTo>
                  <a:cubicBezTo>
                    <a:pt x="15" y="15"/>
                    <a:pt x="15" y="12"/>
                    <a:pt x="17" y="2"/>
                  </a:cubicBezTo>
                  <a:cubicBezTo>
                    <a:pt x="17" y="0"/>
                    <a:pt x="19" y="0"/>
                    <a:pt x="19" y="2"/>
                  </a:cubicBezTo>
                  <a:cubicBezTo>
                    <a:pt x="21" y="14"/>
                    <a:pt x="22" y="15"/>
                    <a:pt x="33" y="16"/>
                  </a:cubicBezTo>
                  <a:cubicBezTo>
                    <a:pt x="35" y="15"/>
                    <a:pt x="35" y="18"/>
                    <a:pt x="33" y="18"/>
                  </a:cubicBezTo>
                  <a:cubicBezTo>
                    <a:pt x="25" y="18"/>
                    <a:pt x="20" y="18"/>
                    <a:pt x="19" y="31"/>
                  </a:cubicBezTo>
                  <a:cubicBezTo>
                    <a:pt x="19" y="32"/>
                    <a:pt x="17" y="33"/>
                    <a:pt x="17" y="31"/>
                  </a:cubicBezTo>
                  <a:cubicBezTo>
                    <a:pt x="15" y="16"/>
                    <a:pt x="12" y="19"/>
                    <a:pt x="4" y="18"/>
                  </a:cubicBezTo>
                  <a:cubicBezTo>
                    <a:pt x="0" y="18"/>
                    <a:pt x="1" y="16"/>
                    <a:pt x="4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3698875" y="3152776"/>
              <a:ext cx="293688" cy="284163"/>
            </a:xfrm>
            <a:custGeom>
              <a:avLst/>
              <a:gdLst>
                <a:gd name="T0" fmla="*/ 3 w 35"/>
                <a:gd name="T1" fmla="*/ 16 h 34"/>
                <a:gd name="T2" fmla="*/ 16 w 35"/>
                <a:gd name="T3" fmla="*/ 3 h 34"/>
                <a:gd name="T4" fmla="*/ 19 w 35"/>
                <a:gd name="T5" fmla="*/ 3 h 34"/>
                <a:gd name="T6" fmla="*/ 33 w 35"/>
                <a:gd name="T7" fmla="*/ 16 h 34"/>
                <a:gd name="T8" fmla="*/ 33 w 35"/>
                <a:gd name="T9" fmla="*/ 19 h 34"/>
                <a:gd name="T10" fmla="*/ 19 w 35"/>
                <a:gd name="T11" fmla="*/ 31 h 34"/>
                <a:gd name="T12" fmla="*/ 17 w 35"/>
                <a:gd name="T13" fmla="*/ 31 h 34"/>
                <a:gd name="T14" fmla="*/ 3 w 35"/>
                <a:gd name="T15" fmla="*/ 19 h 34"/>
                <a:gd name="T16" fmla="*/ 3 w 35"/>
                <a:gd name="T17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4">
                  <a:moveTo>
                    <a:pt x="3" y="16"/>
                  </a:moveTo>
                  <a:cubicBezTo>
                    <a:pt x="14" y="15"/>
                    <a:pt x="15" y="12"/>
                    <a:pt x="16" y="3"/>
                  </a:cubicBezTo>
                  <a:cubicBezTo>
                    <a:pt x="16" y="1"/>
                    <a:pt x="19" y="0"/>
                    <a:pt x="19" y="3"/>
                  </a:cubicBezTo>
                  <a:cubicBezTo>
                    <a:pt x="21" y="14"/>
                    <a:pt x="22" y="16"/>
                    <a:pt x="33" y="16"/>
                  </a:cubicBezTo>
                  <a:cubicBezTo>
                    <a:pt x="35" y="16"/>
                    <a:pt x="35" y="18"/>
                    <a:pt x="33" y="19"/>
                  </a:cubicBezTo>
                  <a:cubicBezTo>
                    <a:pt x="25" y="19"/>
                    <a:pt x="20" y="19"/>
                    <a:pt x="19" y="31"/>
                  </a:cubicBezTo>
                  <a:cubicBezTo>
                    <a:pt x="19" y="33"/>
                    <a:pt x="17" y="34"/>
                    <a:pt x="17" y="31"/>
                  </a:cubicBezTo>
                  <a:cubicBezTo>
                    <a:pt x="14" y="17"/>
                    <a:pt x="11" y="20"/>
                    <a:pt x="3" y="19"/>
                  </a:cubicBezTo>
                  <a:cubicBezTo>
                    <a:pt x="0" y="19"/>
                    <a:pt x="1" y="16"/>
                    <a:pt x="3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287713" y="2933701"/>
              <a:ext cx="293688" cy="277813"/>
            </a:xfrm>
            <a:custGeom>
              <a:avLst/>
              <a:gdLst>
                <a:gd name="T0" fmla="*/ 4 w 35"/>
                <a:gd name="T1" fmla="*/ 15 h 33"/>
                <a:gd name="T2" fmla="*/ 17 w 35"/>
                <a:gd name="T3" fmla="*/ 2 h 33"/>
                <a:gd name="T4" fmla="*/ 19 w 35"/>
                <a:gd name="T5" fmla="*/ 2 h 33"/>
                <a:gd name="T6" fmla="*/ 33 w 35"/>
                <a:gd name="T7" fmla="*/ 15 h 33"/>
                <a:gd name="T8" fmla="*/ 33 w 35"/>
                <a:gd name="T9" fmla="*/ 18 h 33"/>
                <a:gd name="T10" fmla="*/ 19 w 35"/>
                <a:gd name="T11" fmla="*/ 30 h 33"/>
                <a:gd name="T12" fmla="*/ 17 w 35"/>
                <a:gd name="T13" fmla="*/ 30 h 33"/>
                <a:gd name="T14" fmla="*/ 4 w 35"/>
                <a:gd name="T15" fmla="*/ 18 h 33"/>
                <a:gd name="T16" fmla="*/ 4 w 35"/>
                <a:gd name="T1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3">
                  <a:moveTo>
                    <a:pt x="4" y="15"/>
                  </a:moveTo>
                  <a:cubicBezTo>
                    <a:pt x="15" y="15"/>
                    <a:pt x="15" y="12"/>
                    <a:pt x="17" y="2"/>
                  </a:cubicBezTo>
                  <a:cubicBezTo>
                    <a:pt x="16" y="0"/>
                    <a:pt x="19" y="0"/>
                    <a:pt x="19" y="2"/>
                  </a:cubicBezTo>
                  <a:cubicBezTo>
                    <a:pt x="21" y="13"/>
                    <a:pt x="22" y="15"/>
                    <a:pt x="33" y="15"/>
                  </a:cubicBezTo>
                  <a:cubicBezTo>
                    <a:pt x="35" y="15"/>
                    <a:pt x="35" y="18"/>
                    <a:pt x="33" y="18"/>
                  </a:cubicBezTo>
                  <a:cubicBezTo>
                    <a:pt x="25" y="18"/>
                    <a:pt x="20" y="18"/>
                    <a:pt x="19" y="30"/>
                  </a:cubicBezTo>
                  <a:cubicBezTo>
                    <a:pt x="19" y="32"/>
                    <a:pt x="17" y="33"/>
                    <a:pt x="17" y="30"/>
                  </a:cubicBezTo>
                  <a:cubicBezTo>
                    <a:pt x="15" y="16"/>
                    <a:pt x="12" y="19"/>
                    <a:pt x="4" y="18"/>
                  </a:cubicBezTo>
                  <a:cubicBezTo>
                    <a:pt x="0" y="18"/>
                    <a:pt x="1" y="15"/>
                    <a:pt x="4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2952750" y="3268663"/>
              <a:ext cx="293688" cy="277813"/>
            </a:xfrm>
            <a:custGeom>
              <a:avLst/>
              <a:gdLst>
                <a:gd name="T0" fmla="*/ 3 w 35"/>
                <a:gd name="T1" fmla="*/ 15 h 33"/>
                <a:gd name="T2" fmla="*/ 16 w 35"/>
                <a:gd name="T3" fmla="*/ 2 h 33"/>
                <a:gd name="T4" fmla="*/ 19 w 35"/>
                <a:gd name="T5" fmla="*/ 2 h 33"/>
                <a:gd name="T6" fmla="*/ 32 w 35"/>
                <a:gd name="T7" fmla="*/ 15 h 33"/>
                <a:gd name="T8" fmla="*/ 33 w 35"/>
                <a:gd name="T9" fmla="*/ 18 h 33"/>
                <a:gd name="T10" fmla="*/ 19 w 35"/>
                <a:gd name="T11" fmla="*/ 30 h 33"/>
                <a:gd name="T12" fmla="*/ 17 w 35"/>
                <a:gd name="T13" fmla="*/ 30 h 33"/>
                <a:gd name="T14" fmla="*/ 3 w 35"/>
                <a:gd name="T15" fmla="*/ 18 h 33"/>
                <a:gd name="T16" fmla="*/ 3 w 35"/>
                <a:gd name="T1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3">
                  <a:moveTo>
                    <a:pt x="3" y="15"/>
                  </a:moveTo>
                  <a:cubicBezTo>
                    <a:pt x="14" y="15"/>
                    <a:pt x="15" y="12"/>
                    <a:pt x="16" y="2"/>
                  </a:cubicBezTo>
                  <a:cubicBezTo>
                    <a:pt x="16" y="0"/>
                    <a:pt x="19" y="0"/>
                    <a:pt x="19" y="2"/>
                  </a:cubicBezTo>
                  <a:cubicBezTo>
                    <a:pt x="20" y="13"/>
                    <a:pt x="22" y="15"/>
                    <a:pt x="32" y="15"/>
                  </a:cubicBezTo>
                  <a:cubicBezTo>
                    <a:pt x="35" y="15"/>
                    <a:pt x="35" y="18"/>
                    <a:pt x="33" y="18"/>
                  </a:cubicBezTo>
                  <a:cubicBezTo>
                    <a:pt x="25" y="18"/>
                    <a:pt x="20" y="18"/>
                    <a:pt x="19" y="30"/>
                  </a:cubicBezTo>
                  <a:cubicBezTo>
                    <a:pt x="19" y="32"/>
                    <a:pt x="17" y="33"/>
                    <a:pt x="17" y="30"/>
                  </a:cubicBezTo>
                  <a:cubicBezTo>
                    <a:pt x="14" y="16"/>
                    <a:pt x="11" y="19"/>
                    <a:pt x="3" y="18"/>
                  </a:cubicBezTo>
                  <a:cubicBezTo>
                    <a:pt x="0" y="18"/>
                    <a:pt x="1" y="15"/>
                    <a:pt x="3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2316163" y="4610101"/>
              <a:ext cx="369888" cy="476250"/>
            </a:xfrm>
            <a:custGeom>
              <a:avLst/>
              <a:gdLst>
                <a:gd name="T0" fmla="*/ 0 w 44"/>
                <a:gd name="T1" fmla="*/ 57 h 57"/>
                <a:gd name="T2" fmla="*/ 0 w 44"/>
                <a:gd name="T3" fmla="*/ 0 h 57"/>
                <a:gd name="T4" fmla="*/ 14 w 44"/>
                <a:gd name="T5" fmla="*/ 0 h 57"/>
                <a:gd name="T6" fmla="*/ 28 w 44"/>
                <a:gd name="T7" fmla="*/ 4 h 57"/>
                <a:gd name="T8" fmla="*/ 33 w 44"/>
                <a:gd name="T9" fmla="*/ 16 h 57"/>
                <a:gd name="T10" fmla="*/ 30 w 44"/>
                <a:gd name="T11" fmla="*/ 24 h 57"/>
                <a:gd name="T12" fmla="*/ 23 w 44"/>
                <a:gd name="T13" fmla="*/ 30 h 57"/>
                <a:gd name="T14" fmla="*/ 28 w 44"/>
                <a:gd name="T15" fmla="*/ 35 h 57"/>
                <a:gd name="T16" fmla="*/ 36 w 44"/>
                <a:gd name="T17" fmla="*/ 45 h 57"/>
                <a:gd name="T18" fmla="*/ 41 w 44"/>
                <a:gd name="T19" fmla="*/ 53 h 57"/>
                <a:gd name="T20" fmla="*/ 44 w 44"/>
                <a:gd name="T21" fmla="*/ 57 h 57"/>
                <a:gd name="T22" fmla="*/ 34 w 44"/>
                <a:gd name="T23" fmla="*/ 57 h 57"/>
                <a:gd name="T24" fmla="*/ 31 w 44"/>
                <a:gd name="T25" fmla="*/ 53 h 57"/>
                <a:gd name="T26" fmla="*/ 31 w 44"/>
                <a:gd name="T27" fmla="*/ 52 h 57"/>
                <a:gd name="T28" fmla="*/ 29 w 44"/>
                <a:gd name="T29" fmla="*/ 50 h 57"/>
                <a:gd name="T30" fmla="*/ 27 w 44"/>
                <a:gd name="T31" fmla="*/ 46 h 57"/>
                <a:gd name="T32" fmla="*/ 24 w 44"/>
                <a:gd name="T33" fmla="*/ 41 h 57"/>
                <a:gd name="T34" fmla="*/ 19 w 44"/>
                <a:gd name="T35" fmla="*/ 36 h 57"/>
                <a:gd name="T36" fmla="*/ 16 w 44"/>
                <a:gd name="T37" fmla="*/ 33 h 57"/>
                <a:gd name="T38" fmla="*/ 10 w 44"/>
                <a:gd name="T39" fmla="*/ 32 h 57"/>
                <a:gd name="T40" fmla="*/ 8 w 44"/>
                <a:gd name="T41" fmla="*/ 32 h 57"/>
                <a:gd name="T42" fmla="*/ 8 w 44"/>
                <a:gd name="T43" fmla="*/ 57 h 57"/>
                <a:gd name="T44" fmla="*/ 0 w 44"/>
                <a:gd name="T45" fmla="*/ 57 h 57"/>
                <a:gd name="T46" fmla="*/ 10 w 44"/>
                <a:gd name="T47" fmla="*/ 7 h 57"/>
                <a:gd name="T48" fmla="*/ 8 w 44"/>
                <a:gd name="T49" fmla="*/ 7 h 57"/>
                <a:gd name="T50" fmla="*/ 8 w 44"/>
                <a:gd name="T51" fmla="*/ 25 h 57"/>
                <a:gd name="T52" fmla="*/ 11 w 44"/>
                <a:gd name="T53" fmla="*/ 25 h 57"/>
                <a:gd name="T54" fmla="*/ 19 w 44"/>
                <a:gd name="T55" fmla="*/ 24 h 57"/>
                <a:gd name="T56" fmla="*/ 23 w 44"/>
                <a:gd name="T57" fmla="*/ 21 h 57"/>
                <a:gd name="T58" fmla="*/ 24 w 44"/>
                <a:gd name="T59" fmla="*/ 16 h 57"/>
                <a:gd name="T60" fmla="*/ 23 w 44"/>
                <a:gd name="T61" fmla="*/ 11 h 57"/>
                <a:gd name="T62" fmla="*/ 19 w 44"/>
                <a:gd name="T63" fmla="*/ 8 h 57"/>
                <a:gd name="T64" fmla="*/ 10 w 44"/>
                <a:gd name="T65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57">
                  <a:moveTo>
                    <a:pt x="0" y="57"/>
                  </a:moveTo>
                  <a:lnTo>
                    <a:pt x="0" y="0"/>
                  </a:lnTo>
                  <a:lnTo>
                    <a:pt x="14" y="0"/>
                  </a:lnTo>
                  <a:cubicBezTo>
                    <a:pt x="20" y="0"/>
                    <a:pt x="24" y="2"/>
                    <a:pt x="28" y="4"/>
                  </a:cubicBezTo>
                  <a:cubicBezTo>
                    <a:pt x="31" y="7"/>
                    <a:pt x="33" y="11"/>
                    <a:pt x="33" y="16"/>
                  </a:cubicBezTo>
                  <a:cubicBezTo>
                    <a:pt x="33" y="19"/>
                    <a:pt x="32" y="22"/>
                    <a:pt x="30" y="24"/>
                  </a:cubicBezTo>
                  <a:cubicBezTo>
                    <a:pt x="29" y="27"/>
                    <a:pt x="26" y="29"/>
                    <a:pt x="23" y="30"/>
                  </a:cubicBezTo>
                  <a:cubicBezTo>
                    <a:pt x="25" y="31"/>
                    <a:pt x="27" y="33"/>
                    <a:pt x="28" y="35"/>
                  </a:cubicBezTo>
                  <a:cubicBezTo>
                    <a:pt x="30" y="37"/>
                    <a:pt x="33" y="40"/>
                    <a:pt x="36" y="45"/>
                  </a:cubicBezTo>
                  <a:cubicBezTo>
                    <a:pt x="38" y="49"/>
                    <a:pt x="39" y="51"/>
                    <a:pt x="41" y="53"/>
                  </a:cubicBezTo>
                  <a:lnTo>
                    <a:pt x="44" y="57"/>
                  </a:lnTo>
                  <a:lnTo>
                    <a:pt x="34" y="57"/>
                  </a:lnTo>
                  <a:lnTo>
                    <a:pt x="31" y="53"/>
                  </a:lnTo>
                  <a:cubicBezTo>
                    <a:pt x="31" y="53"/>
                    <a:pt x="31" y="53"/>
                    <a:pt x="31" y="52"/>
                  </a:cubicBezTo>
                  <a:lnTo>
                    <a:pt x="29" y="50"/>
                  </a:lnTo>
                  <a:lnTo>
                    <a:pt x="27" y="46"/>
                  </a:lnTo>
                  <a:lnTo>
                    <a:pt x="24" y="41"/>
                  </a:lnTo>
                  <a:cubicBezTo>
                    <a:pt x="22" y="39"/>
                    <a:pt x="21" y="37"/>
                    <a:pt x="19" y="36"/>
                  </a:cubicBezTo>
                  <a:cubicBezTo>
                    <a:pt x="18" y="35"/>
                    <a:pt x="17" y="34"/>
                    <a:pt x="16" y="33"/>
                  </a:cubicBezTo>
                  <a:cubicBezTo>
                    <a:pt x="14" y="32"/>
                    <a:pt x="13" y="32"/>
                    <a:pt x="10" y="32"/>
                  </a:cubicBezTo>
                  <a:lnTo>
                    <a:pt x="8" y="32"/>
                  </a:lnTo>
                  <a:lnTo>
                    <a:pt x="8" y="57"/>
                  </a:lnTo>
                  <a:lnTo>
                    <a:pt x="0" y="57"/>
                  </a:lnTo>
                  <a:close/>
                  <a:moveTo>
                    <a:pt x="10" y="7"/>
                  </a:moveTo>
                  <a:lnTo>
                    <a:pt x="8" y="7"/>
                  </a:lnTo>
                  <a:lnTo>
                    <a:pt x="8" y="25"/>
                  </a:lnTo>
                  <a:lnTo>
                    <a:pt x="11" y="25"/>
                  </a:lnTo>
                  <a:cubicBezTo>
                    <a:pt x="15" y="25"/>
                    <a:pt x="18" y="25"/>
                    <a:pt x="19" y="24"/>
                  </a:cubicBezTo>
                  <a:cubicBezTo>
                    <a:pt x="21" y="23"/>
                    <a:pt x="22" y="22"/>
                    <a:pt x="23" y="21"/>
                  </a:cubicBezTo>
                  <a:cubicBezTo>
                    <a:pt x="24" y="19"/>
                    <a:pt x="24" y="18"/>
                    <a:pt x="24" y="16"/>
                  </a:cubicBezTo>
                  <a:cubicBezTo>
                    <a:pt x="24" y="14"/>
                    <a:pt x="24" y="12"/>
                    <a:pt x="23" y="11"/>
                  </a:cubicBezTo>
                  <a:cubicBezTo>
                    <a:pt x="22" y="10"/>
                    <a:pt x="21" y="9"/>
                    <a:pt x="19" y="8"/>
                  </a:cubicBezTo>
                  <a:cubicBezTo>
                    <a:pt x="17" y="7"/>
                    <a:pt x="14" y="7"/>
                    <a:pt x="1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2744788" y="4610101"/>
              <a:ext cx="276225" cy="476250"/>
            </a:xfrm>
            <a:custGeom>
              <a:avLst/>
              <a:gdLst>
                <a:gd name="T0" fmla="*/ 0 w 33"/>
                <a:gd name="T1" fmla="*/ 0 h 57"/>
                <a:gd name="T2" fmla="*/ 33 w 33"/>
                <a:gd name="T3" fmla="*/ 0 h 57"/>
                <a:gd name="T4" fmla="*/ 33 w 33"/>
                <a:gd name="T5" fmla="*/ 7 h 57"/>
                <a:gd name="T6" fmla="*/ 8 w 33"/>
                <a:gd name="T7" fmla="*/ 7 h 57"/>
                <a:gd name="T8" fmla="*/ 8 w 33"/>
                <a:gd name="T9" fmla="*/ 24 h 57"/>
                <a:gd name="T10" fmla="*/ 32 w 33"/>
                <a:gd name="T11" fmla="*/ 24 h 57"/>
                <a:gd name="T12" fmla="*/ 32 w 33"/>
                <a:gd name="T13" fmla="*/ 32 h 57"/>
                <a:gd name="T14" fmla="*/ 8 w 33"/>
                <a:gd name="T15" fmla="*/ 32 h 57"/>
                <a:gd name="T16" fmla="*/ 8 w 33"/>
                <a:gd name="T17" fmla="*/ 49 h 57"/>
                <a:gd name="T18" fmla="*/ 33 w 33"/>
                <a:gd name="T19" fmla="*/ 49 h 57"/>
                <a:gd name="T20" fmla="*/ 33 w 33"/>
                <a:gd name="T21" fmla="*/ 57 h 57"/>
                <a:gd name="T22" fmla="*/ 0 w 33"/>
                <a:gd name="T23" fmla="*/ 57 h 57"/>
                <a:gd name="T24" fmla="*/ 0 w 33"/>
                <a:gd name="T2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57">
                  <a:moveTo>
                    <a:pt x="0" y="0"/>
                  </a:moveTo>
                  <a:lnTo>
                    <a:pt x="33" y="0"/>
                  </a:lnTo>
                  <a:lnTo>
                    <a:pt x="33" y="7"/>
                  </a:lnTo>
                  <a:lnTo>
                    <a:pt x="8" y="7"/>
                  </a:lnTo>
                  <a:lnTo>
                    <a:pt x="8" y="24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8" y="32"/>
                  </a:lnTo>
                  <a:lnTo>
                    <a:pt x="8" y="49"/>
                  </a:lnTo>
                  <a:lnTo>
                    <a:pt x="33" y="49"/>
                  </a:lnTo>
                  <a:lnTo>
                    <a:pt x="33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3095625" y="4600576"/>
              <a:ext cx="511175" cy="477838"/>
            </a:xfrm>
            <a:custGeom>
              <a:avLst/>
              <a:gdLst>
                <a:gd name="T0" fmla="*/ 31 w 61"/>
                <a:gd name="T1" fmla="*/ 0 h 57"/>
                <a:gd name="T2" fmla="*/ 52 w 61"/>
                <a:gd name="T3" fmla="*/ 8 h 57"/>
                <a:gd name="T4" fmla="*/ 61 w 61"/>
                <a:gd name="T5" fmla="*/ 29 h 57"/>
                <a:gd name="T6" fmla="*/ 52 w 61"/>
                <a:gd name="T7" fmla="*/ 49 h 57"/>
                <a:gd name="T8" fmla="*/ 30 w 61"/>
                <a:gd name="T9" fmla="*/ 57 h 57"/>
                <a:gd name="T10" fmla="*/ 9 w 61"/>
                <a:gd name="T11" fmla="*/ 49 h 57"/>
                <a:gd name="T12" fmla="*/ 0 w 61"/>
                <a:gd name="T13" fmla="*/ 29 h 57"/>
                <a:gd name="T14" fmla="*/ 9 w 61"/>
                <a:gd name="T15" fmla="*/ 8 h 57"/>
                <a:gd name="T16" fmla="*/ 31 w 61"/>
                <a:gd name="T17" fmla="*/ 0 h 57"/>
                <a:gd name="T18" fmla="*/ 31 w 61"/>
                <a:gd name="T19" fmla="*/ 8 h 57"/>
                <a:gd name="T20" fmla="*/ 15 w 61"/>
                <a:gd name="T21" fmla="*/ 14 h 57"/>
                <a:gd name="T22" fmla="*/ 9 w 61"/>
                <a:gd name="T23" fmla="*/ 29 h 57"/>
                <a:gd name="T24" fmla="*/ 15 w 61"/>
                <a:gd name="T25" fmla="*/ 44 h 57"/>
                <a:gd name="T26" fmla="*/ 31 w 61"/>
                <a:gd name="T27" fmla="*/ 50 h 57"/>
                <a:gd name="T28" fmla="*/ 47 w 61"/>
                <a:gd name="T29" fmla="*/ 44 h 57"/>
                <a:gd name="T30" fmla="*/ 53 w 61"/>
                <a:gd name="T31" fmla="*/ 29 h 57"/>
                <a:gd name="T32" fmla="*/ 47 w 61"/>
                <a:gd name="T33" fmla="*/ 14 h 57"/>
                <a:gd name="T34" fmla="*/ 31 w 61"/>
                <a:gd name="T35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" h="57">
                  <a:moveTo>
                    <a:pt x="31" y="0"/>
                  </a:moveTo>
                  <a:cubicBezTo>
                    <a:pt x="39" y="0"/>
                    <a:pt x="47" y="3"/>
                    <a:pt x="52" y="8"/>
                  </a:cubicBezTo>
                  <a:cubicBezTo>
                    <a:pt x="58" y="14"/>
                    <a:pt x="61" y="21"/>
                    <a:pt x="61" y="29"/>
                  </a:cubicBezTo>
                  <a:cubicBezTo>
                    <a:pt x="61" y="37"/>
                    <a:pt x="58" y="44"/>
                    <a:pt x="52" y="49"/>
                  </a:cubicBezTo>
                  <a:cubicBezTo>
                    <a:pt x="47" y="55"/>
                    <a:pt x="39" y="57"/>
                    <a:pt x="30" y="57"/>
                  </a:cubicBezTo>
                  <a:cubicBezTo>
                    <a:pt x="22" y="57"/>
                    <a:pt x="14" y="55"/>
                    <a:pt x="9" y="49"/>
                  </a:cubicBezTo>
                  <a:cubicBezTo>
                    <a:pt x="3" y="44"/>
                    <a:pt x="0" y="37"/>
                    <a:pt x="0" y="29"/>
                  </a:cubicBezTo>
                  <a:cubicBezTo>
                    <a:pt x="0" y="21"/>
                    <a:pt x="3" y="14"/>
                    <a:pt x="9" y="8"/>
                  </a:cubicBezTo>
                  <a:cubicBezTo>
                    <a:pt x="15" y="3"/>
                    <a:pt x="22" y="0"/>
                    <a:pt x="31" y="0"/>
                  </a:cubicBezTo>
                  <a:close/>
                  <a:moveTo>
                    <a:pt x="31" y="8"/>
                  </a:moveTo>
                  <a:cubicBezTo>
                    <a:pt x="24" y="8"/>
                    <a:pt x="19" y="10"/>
                    <a:pt x="15" y="14"/>
                  </a:cubicBezTo>
                  <a:cubicBezTo>
                    <a:pt x="11" y="18"/>
                    <a:pt x="9" y="23"/>
                    <a:pt x="9" y="29"/>
                  </a:cubicBezTo>
                  <a:cubicBezTo>
                    <a:pt x="9" y="35"/>
                    <a:pt x="11" y="40"/>
                    <a:pt x="15" y="44"/>
                  </a:cubicBezTo>
                  <a:cubicBezTo>
                    <a:pt x="19" y="48"/>
                    <a:pt x="24" y="50"/>
                    <a:pt x="31" y="50"/>
                  </a:cubicBezTo>
                  <a:cubicBezTo>
                    <a:pt x="37" y="50"/>
                    <a:pt x="42" y="48"/>
                    <a:pt x="47" y="44"/>
                  </a:cubicBezTo>
                  <a:cubicBezTo>
                    <a:pt x="51" y="40"/>
                    <a:pt x="53" y="35"/>
                    <a:pt x="53" y="29"/>
                  </a:cubicBezTo>
                  <a:cubicBezTo>
                    <a:pt x="53" y="23"/>
                    <a:pt x="51" y="18"/>
                    <a:pt x="47" y="14"/>
                  </a:cubicBezTo>
                  <a:cubicBezTo>
                    <a:pt x="42" y="10"/>
                    <a:pt x="37" y="8"/>
                    <a:pt x="3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673475" y="4600576"/>
              <a:ext cx="452438" cy="485775"/>
            </a:xfrm>
            <a:custGeom>
              <a:avLst/>
              <a:gdLst>
                <a:gd name="T0" fmla="*/ 9 w 54"/>
                <a:gd name="T1" fmla="*/ 8 h 58"/>
                <a:gd name="T2" fmla="*/ 5 w 54"/>
                <a:gd name="T3" fmla="*/ 12 h 58"/>
                <a:gd name="T4" fmla="*/ 2 w 54"/>
                <a:gd name="T5" fmla="*/ 17 h 58"/>
                <a:gd name="T6" fmla="*/ 0 w 54"/>
                <a:gd name="T7" fmla="*/ 23 h 58"/>
                <a:gd name="T8" fmla="*/ 0 w 54"/>
                <a:gd name="T9" fmla="*/ 29 h 58"/>
                <a:gd name="T10" fmla="*/ 2 w 54"/>
                <a:gd name="T11" fmla="*/ 41 h 58"/>
                <a:gd name="T12" fmla="*/ 5 w 54"/>
                <a:gd name="T13" fmla="*/ 46 h 58"/>
                <a:gd name="T14" fmla="*/ 9 w 54"/>
                <a:gd name="T15" fmla="*/ 50 h 58"/>
                <a:gd name="T16" fmla="*/ 13 w 54"/>
                <a:gd name="T17" fmla="*/ 53 h 58"/>
                <a:gd name="T18" fmla="*/ 19 w 54"/>
                <a:gd name="T19" fmla="*/ 56 h 58"/>
                <a:gd name="T20" fmla="*/ 31 w 54"/>
                <a:gd name="T21" fmla="*/ 58 h 58"/>
                <a:gd name="T22" fmla="*/ 37 w 54"/>
                <a:gd name="T23" fmla="*/ 58 h 58"/>
                <a:gd name="T24" fmla="*/ 43 w 54"/>
                <a:gd name="T25" fmla="*/ 57 h 58"/>
                <a:gd name="T26" fmla="*/ 48 w 54"/>
                <a:gd name="T27" fmla="*/ 55 h 58"/>
                <a:gd name="T28" fmla="*/ 53 w 54"/>
                <a:gd name="T29" fmla="*/ 53 h 58"/>
                <a:gd name="T30" fmla="*/ 53 w 54"/>
                <a:gd name="T31" fmla="*/ 53 h 58"/>
                <a:gd name="T32" fmla="*/ 53 w 54"/>
                <a:gd name="T33" fmla="*/ 53 h 58"/>
                <a:gd name="T34" fmla="*/ 54 w 54"/>
                <a:gd name="T35" fmla="*/ 52 h 58"/>
                <a:gd name="T36" fmla="*/ 54 w 54"/>
                <a:gd name="T37" fmla="*/ 26 h 58"/>
                <a:gd name="T38" fmla="*/ 53 w 54"/>
                <a:gd name="T39" fmla="*/ 25 h 58"/>
                <a:gd name="T40" fmla="*/ 33 w 54"/>
                <a:gd name="T41" fmla="*/ 25 h 58"/>
                <a:gd name="T42" fmla="*/ 32 w 54"/>
                <a:gd name="T43" fmla="*/ 26 h 58"/>
                <a:gd name="T44" fmla="*/ 32 w 54"/>
                <a:gd name="T45" fmla="*/ 32 h 58"/>
                <a:gd name="T46" fmla="*/ 33 w 54"/>
                <a:gd name="T47" fmla="*/ 32 h 58"/>
                <a:gd name="T48" fmla="*/ 46 w 54"/>
                <a:gd name="T49" fmla="*/ 32 h 58"/>
                <a:gd name="T50" fmla="*/ 46 w 54"/>
                <a:gd name="T51" fmla="*/ 48 h 58"/>
                <a:gd name="T52" fmla="*/ 45 w 54"/>
                <a:gd name="T53" fmla="*/ 48 h 58"/>
                <a:gd name="T54" fmla="*/ 43 w 54"/>
                <a:gd name="T55" fmla="*/ 49 h 58"/>
                <a:gd name="T56" fmla="*/ 39 w 54"/>
                <a:gd name="T57" fmla="*/ 50 h 58"/>
                <a:gd name="T58" fmla="*/ 35 w 54"/>
                <a:gd name="T59" fmla="*/ 51 h 58"/>
                <a:gd name="T60" fmla="*/ 32 w 54"/>
                <a:gd name="T61" fmla="*/ 51 h 58"/>
                <a:gd name="T62" fmla="*/ 27 w 54"/>
                <a:gd name="T63" fmla="*/ 51 h 58"/>
                <a:gd name="T64" fmla="*/ 22 w 54"/>
                <a:gd name="T65" fmla="*/ 49 h 58"/>
                <a:gd name="T66" fmla="*/ 18 w 54"/>
                <a:gd name="T67" fmla="*/ 47 h 58"/>
                <a:gd name="T68" fmla="*/ 15 w 54"/>
                <a:gd name="T69" fmla="*/ 45 h 58"/>
                <a:gd name="T70" fmla="*/ 12 w 54"/>
                <a:gd name="T71" fmla="*/ 42 h 58"/>
                <a:gd name="T72" fmla="*/ 10 w 54"/>
                <a:gd name="T73" fmla="*/ 38 h 58"/>
                <a:gd name="T74" fmla="*/ 8 w 54"/>
                <a:gd name="T75" fmla="*/ 29 h 58"/>
                <a:gd name="T76" fmla="*/ 8 w 54"/>
                <a:gd name="T77" fmla="*/ 24 h 58"/>
                <a:gd name="T78" fmla="*/ 10 w 54"/>
                <a:gd name="T79" fmla="*/ 20 h 58"/>
                <a:gd name="T80" fmla="*/ 12 w 54"/>
                <a:gd name="T81" fmla="*/ 16 h 58"/>
                <a:gd name="T82" fmla="*/ 15 w 54"/>
                <a:gd name="T83" fmla="*/ 13 h 58"/>
                <a:gd name="T84" fmla="*/ 18 w 54"/>
                <a:gd name="T85" fmla="*/ 11 h 58"/>
                <a:gd name="T86" fmla="*/ 22 w 54"/>
                <a:gd name="T87" fmla="*/ 9 h 58"/>
                <a:gd name="T88" fmla="*/ 26 w 54"/>
                <a:gd name="T89" fmla="*/ 7 h 58"/>
                <a:gd name="T90" fmla="*/ 31 w 54"/>
                <a:gd name="T91" fmla="*/ 7 h 58"/>
                <a:gd name="T92" fmla="*/ 35 w 54"/>
                <a:gd name="T93" fmla="*/ 7 h 58"/>
                <a:gd name="T94" fmla="*/ 40 w 54"/>
                <a:gd name="T95" fmla="*/ 9 h 58"/>
                <a:gd name="T96" fmla="*/ 43 w 54"/>
                <a:gd name="T97" fmla="*/ 10 h 58"/>
                <a:gd name="T98" fmla="*/ 47 w 54"/>
                <a:gd name="T99" fmla="*/ 13 h 58"/>
                <a:gd name="T100" fmla="*/ 47 w 54"/>
                <a:gd name="T101" fmla="*/ 13 h 58"/>
                <a:gd name="T102" fmla="*/ 47 w 54"/>
                <a:gd name="T103" fmla="*/ 13 h 58"/>
                <a:gd name="T104" fmla="*/ 52 w 54"/>
                <a:gd name="T105" fmla="*/ 8 h 58"/>
                <a:gd name="T106" fmla="*/ 53 w 54"/>
                <a:gd name="T107" fmla="*/ 8 h 58"/>
                <a:gd name="T108" fmla="*/ 53 w 54"/>
                <a:gd name="T109" fmla="*/ 7 h 58"/>
                <a:gd name="T110" fmla="*/ 48 w 54"/>
                <a:gd name="T111" fmla="*/ 4 h 58"/>
                <a:gd name="T112" fmla="*/ 43 w 54"/>
                <a:gd name="T113" fmla="*/ 2 h 58"/>
                <a:gd name="T114" fmla="*/ 37 w 54"/>
                <a:gd name="T115" fmla="*/ 1 h 58"/>
                <a:gd name="T116" fmla="*/ 32 w 54"/>
                <a:gd name="T117" fmla="*/ 0 h 58"/>
                <a:gd name="T118" fmla="*/ 25 w 54"/>
                <a:gd name="T119" fmla="*/ 1 h 58"/>
                <a:gd name="T120" fmla="*/ 19 w 54"/>
                <a:gd name="T121" fmla="*/ 2 h 58"/>
                <a:gd name="T122" fmla="*/ 14 w 54"/>
                <a:gd name="T123" fmla="*/ 5 h 58"/>
                <a:gd name="T124" fmla="*/ 9 w 54"/>
                <a:gd name="T12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" h="58">
                  <a:moveTo>
                    <a:pt x="9" y="8"/>
                  </a:moveTo>
                  <a:cubicBezTo>
                    <a:pt x="7" y="9"/>
                    <a:pt x="6" y="11"/>
                    <a:pt x="5" y="12"/>
                  </a:cubicBezTo>
                  <a:cubicBezTo>
                    <a:pt x="4" y="14"/>
                    <a:pt x="3" y="16"/>
                    <a:pt x="2" y="17"/>
                  </a:cubicBezTo>
                  <a:cubicBezTo>
                    <a:pt x="1" y="19"/>
                    <a:pt x="1" y="21"/>
                    <a:pt x="0" y="23"/>
                  </a:cubicBezTo>
                  <a:cubicBezTo>
                    <a:pt x="0" y="25"/>
                    <a:pt x="0" y="27"/>
                    <a:pt x="0" y="29"/>
                  </a:cubicBezTo>
                  <a:cubicBezTo>
                    <a:pt x="0" y="33"/>
                    <a:pt x="0" y="37"/>
                    <a:pt x="2" y="41"/>
                  </a:cubicBezTo>
                  <a:cubicBezTo>
                    <a:pt x="3" y="42"/>
                    <a:pt x="4" y="44"/>
                    <a:pt x="5" y="46"/>
                  </a:cubicBezTo>
                  <a:cubicBezTo>
                    <a:pt x="6" y="47"/>
                    <a:pt x="7" y="49"/>
                    <a:pt x="9" y="50"/>
                  </a:cubicBezTo>
                  <a:cubicBezTo>
                    <a:pt x="10" y="51"/>
                    <a:pt x="12" y="52"/>
                    <a:pt x="13" y="53"/>
                  </a:cubicBezTo>
                  <a:cubicBezTo>
                    <a:pt x="15" y="54"/>
                    <a:pt x="17" y="55"/>
                    <a:pt x="19" y="56"/>
                  </a:cubicBezTo>
                  <a:cubicBezTo>
                    <a:pt x="23" y="57"/>
                    <a:pt x="27" y="58"/>
                    <a:pt x="31" y="58"/>
                  </a:cubicBezTo>
                  <a:cubicBezTo>
                    <a:pt x="33" y="58"/>
                    <a:pt x="35" y="58"/>
                    <a:pt x="37" y="58"/>
                  </a:cubicBezTo>
                  <a:cubicBezTo>
                    <a:pt x="39" y="57"/>
                    <a:pt x="41" y="57"/>
                    <a:pt x="43" y="57"/>
                  </a:cubicBezTo>
                  <a:cubicBezTo>
                    <a:pt x="45" y="56"/>
                    <a:pt x="46" y="56"/>
                    <a:pt x="48" y="55"/>
                  </a:cubicBezTo>
                  <a:cubicBezTo>
                    <a:pt x="50" y="54"/>
                    <a:pt x="52" y="54"/>
                    <a:pt x="53" y="53"/>
                  </a:cubicBezTo>
                  <a:lnTo>
                    <a:pt x="53" y="53"/>
                  </a:lnTo>
                  <a:lnTo>
                    <a:pt x="53" y="53"/>
                  </a:lnTo>
                  <a:cubicBezTo>
                    <a:pt x="54" y="53"/>
                    <a:pt x="54" y="53"/>
                    <a:pt x="54" y="52"/>
                  </a:cubicBezTo>
                  <a:lnTo>
                    <a:pt x="54" y="26"/>
                  </a:lnTo>
                  <a:cubicBezTo>
                    <a:pt x="54" y="26"/>
                    <a:pt x="53" y="25"/>
                    <a:pt x="53" y="25"/>
                  </a:cubicBezTo>
                  <a:lnTo>
                    <a:pt x="33" y="25"/>
                  </a:lnTo>
                  <a:cubicBezTo>
                    <a:pt x="33" y="25"/>
                    <a:pt x="32" y="26"/>
                    <a:pt x="32" y="26"/>
                  </a:cubicBezTo>
                  <a:lnTo>
                    <a:pt x="32" y="32"/>
                  </a:lnTo>
                  <a:cubicBezTo>
                    <a:pt x="32" y="32"/>
                    <a:pt x="33" y="32"/>
                    <a:pt x="33" y="32"/>
                  </a:cubicBezTo>
                  <a:lnTo>
                    <a:pt x="46" y="32"/>
                  </a:lnTo>
                  <a:lnTo>
                    <a:pt x="46" y="48"/>
                  </a:lnTo>
                  <a:lnTo>
                    <a:pt x="45" y="48"/>
                  </a:lnTo>
                  <a:cubicBezTo>
                    <a:pt x="45" y="49"/>
                    <a:pt x="44" y="49"/>
                    <a:pt x="43" y="49"/>
                  </a:cubicBezTo>
                  <a:cubicBezTo>
                    <a:pt x="42" y="50"/>
                    <a:pt x="40" y="50"/>
                    <a:pt x="39" y="50"/>
                  </a:cubicBezTo>
                  <a:cubicBezTo>
                    <a:pt x="38" y="51"/>
                    <a:pt x="37" y="51"/>
                    <a:pt x="35" y="51"/>
                  </a:cubicBezTo>
                  <a:cubicBezTo>
                    <a:pt x="34" y="51"/>
                    <a:pt x="33" y="51"/>
                    <a:pt x="32" y="51"/>
                  </a:cubicBezTo>
                  <a:cubicBezTo>
                    <a:pt x="30" y="51"/>
                    <a:pt x="28" y="51"/>
                    <a:pt x="27" y="51"/>
                  </a:cubicBezTo>
                  <a:cubicBezTo>
                    <a:pt x="25" y="50"/>
                    <a:pt x="24" y="50"/>
                    <a:pt x="22" y="49"/>
                  </a:cubicBezTo>
                  <a:cubicBezTo>
                    <a:pt x="21" y="49"/>
                    <a:pt x="19" y="48"/>
                    <a:pt x="18" y="47"/>
                  </a:cubicBezTo>
                  <a:cubicBezTo>
                    <a:pt x="17" y="47"/>
                    <a:pt x="16" y="46"/>
                    <a:pt x="15" y="45"/>
                  </a:cubicBezTo>
                  <a:cubicBezTo>
                    <a:pt x="14" y="44"/>
                    <a:pt x="13" y="43"/>
                    <a:pt x="12" y="42"/>
                  </a:cubicBezTo>
                  <a:cubicBezTo>
                    <a:pt x="11" y="40"/>
                    <a:pt x="10" y="39"/>
                    <a:pt x="10" y="38"/>
                  </a:cubicBezTo>
                  <a:cubicBezTo>
                    <a:pt x="8" y="35"/>
                    <a:pt x="8" y="32"/>
                    <a:pt x="8" y="29"/>
                  </a:cubicBezTo>
                  <a:cubicBezTo>
                    <a:pt x="8" y="27"/>
                    <a:pt x="8" y="26"/>
                    <a:pt x="8" y="24"/>
                  </a:cubicBezTo>
                  <a:cubicBezTo>
                    <a:pt x="9" y="23"/>
                    <a:pt x="9" y="22"/>
                    <a:pt x="10" y="20"/>
                  </a:cubicBezTo>
                  <a:cubicBezTo>
                    <a:pt x="10" y="19"/>
                    <a:pt x="11" y="18"/>
                    <a:pt x="12" y="16"/>
                  </a:cubicBezTo>
                  <a:cubicBezTo>
                    <a:pt x="13" y="15"/>
                    <a:pt x="14" y="14"/>
                    <a:pt x="15" y="13"/>
                  </a:cubicBezTo>
                  <a:cubicBezTo>
                    <a:pt x="16" y="12"/>
                    <a:pt x="17" y="11"/>
                    <a:pt x="18" y="11"/>
                  </a:cubicBezTo>
                  <a:cubicBezTo>
                    <a:pt x="19" y="10"/>
                    <a:pt x="21" y="9"/>
                    <a:pt x="22" y="9"/>
                  </a:cubicBezTo>
                  <a:cubicBezTo>
                    <a:pt x="23" y="8"/>
                    <a:pt x="25" y="8"/>
                    <a:pt x="26" y="7"/>
                  </a:cubicBezTo>
                  <a:cubicBezTo>
                    <a:pt x="28" y="7"/>
                    <a:pt x="29" y="7"/>
                    <a:pt x="31" y="7"/>
                  </a:cubicBezTo>
                  <a:cubicBezTo>
                    <a:pt x="32" y="7"/>
                    <a:pt x="34" y="7"/>
                    <a:pt x="35" y="7"/>
                  </a:cubicBezTo>
                  <a:cubicBezTo>
                    <a:pt x="37" y="8"/>
                    <a:pt x="38" y="8"/>
                    <a:pt x="40" y="9"/>
                  </a:cubicBezTo>
                  <a:cubicBezTo>
                    <a:pt x="41" y="9"/>
                    <a:pt x="42" y="10"/>
                    <a:pt x="43" y="10"/>
                  </a:cubicBezTo>
                  <a:cubicBezTo>
                    <a:pt x="45" y="11"/>
                    <a:pt x="46" y="12"/>
                    <a:pt x="47" y="13"/>
                  </a:cubicBezTo>
                  <a:lnTo>
                    <a:pt x="47" y="13"/>
                  </a:lnTo>
                  <a:cubicBezTo>
                    <a:pt x="47" y="13"/>
                    <a:pt x="47" y="13"/>
                    <a:pt x="47" y="13"/>
                  </a:cubicBezTo>
                  <a:lnTo>
                    <a:pt x="52" y="8"/>
                  </a:lnTo>
                  <a:lnTo>
                    <a:pt x="53" y="8"/>
                  </a:lnTo>
                  <a:cubicBezTo>
                    <a:pt x="53" y="8"/>
                    <a:pt x="53" y="8"/>
                    <a:pt x="53" y="7"/>
                  </a:cubicBezTo>
                  <a:cubicBezTo>
                    <a:pt x="51" y="6"/>
                    <a:pt x="50" y="5"/>
                    <a:pt x="48" y="4"/>
                  </a:cubicBezTo>
                  <a:cubicBezTo>
                    <a:pt x="46" y="3"/>
                    <a:pt x="45" y="2"/>
                    <a:pt x="43" y="2"/>
                  </a:cubicBezTo>
                  <a:cubicBezTo>
                    <a:pt x="41" y="1"/>
                    <a:pt x="39" y="1"/>
                    <a:pt x="37" y="1"/>
                  </a:cubicBezTo>
                  <a:cubicBezTo>
                    <a:pt x="35" y="0"/>
                    <a:pt x="33" y="0"/>
                    <a:pt x="32" y="0"/>
                  </a:cubicBezTo>
                  <a:cubicBezTo>
                    <a:pt x="29" y="0"/>
                    <a:pt x="27" y="0"/>
                    <a:pt x="25" y="1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7" y="3"/>
                    <a:pt x="15" y="4"/>
                    <a:pt x="14" y="5"/>
                  </a:cubicBezTo>
                  <a:cubicBezTo>
                    <a:pt x="12" y="6"/>
                    <a:pt x="10" y="7"/>
                    <a:pt x="9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4210050" y="4600576"/>
              <a:ext cx="434975" cy="477838"/>
            </a:xfrm>
            <a:custGeom>
              <a:avLst/>
              <a:gdLst>
                <a:gd name="T0" fmla="*/ 52 w 52"/>
                <a:gd name="T1" fmla="*/ 44 h 57"/>
                <a:gd name="T2" fmla="*/ 52 w 52"/>
                <a:gd name="T3" fmla="*/ 53 h 57"/>
                <a:gd name="T4" fmla="*/ 31 w 52"/>
                <a:gd name="T5" fmla="*/ 57 h 57"/>
                <a:gd name="T6" fmla="*/ 15 w 52"/>
                <a:gd name="T7" fmla="*/ 54 h 57"/>
                <a:gd name="T8" fmla="*/ 4 w 52"/>
                <a:gd name="T9" fmla="*/ 43 h 57"/>
                <a:gd name="T10" fmla="*/ 0 w 52"/>
                <a:gd name="T11" fmla="*/ 29 h 57"/>
                <a:gd name="T12" fmla="*/ 9 w 52"/>
                <a:gd name="T13" fmla="*/ 9 h 57"/>
                <a:gd name="T14" fmla="*/ 31 w 52"/>
                <a:gd name="T15" fmla="*/ 0 h 57"/>
                <a:gd name="T16" fmla="*/ 51 w 52"/>
                <a:gd name="T17" fmla="*/ 5 h 57"/>
                <a:gd name="T18" fmla="*/ 51 w 52"/>
                <a:gd name="T19" fmla="*/ 14 h 57"/>
                <a:gd name="T20" fmla="*/ 31 w 52"/>
                <a:gd name="T21" fmla="*/ 8 h 57"/>
                <a:gd name="T22" fmla="*/ 15 w 52"/>
                <a:gd name="T23" fmla="*/ 14 h 57"/>
                <a:gd name="T24" fmla="*/ 9 w 52"/>
                <a:gd name="T25" fmla="*/ 29 h 57"/>
                <a:gd name="T26" fmla="*/ 15 w 52"/>
                <a:gd name="T27" fmla="*/ 44 h 57"/>
                <a:gd name="T28" fmla="*/ 31 w 52"/>
                <a:gd name="T29" fmla="*/ 50 h 57"/>
                <a:gd name="T30" fmla="*/ 52 w 52"/>
                <a:gd name="T31" fmla="*/ 4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" h="57">
                  <a:moveTo>
                    <a:pt x="52" y="44"/>
                  </a:moveTo>
                  <a:lnTo>
                    <a:pt x="52" y="53"/>
                  </a:lnTo>
                  <a:cubicBezTo>
                    <a:pt x="46" y="56"/>
                    <a:pt x="39" y="57"/>
                    <a:pt x="31" y="57"/>
                  </a:cubicBezTo>
                  <a:cubicBezTo>
                    <a:pt x="24" y="57"/>
                    <a:pt x="19" y="56"/>
                    <a:pt x="15" y="54"/>
                  </a:cubicBezTo>
                  <a:cubicBezTo>
                    <a:pt x="10" y="51"/>
                    <a:pt x="7" y="48"/>
                    <a:pt x="4" y="43"/>
                  </a:cubicBezTo>
                  <a:cubicBezTo>
                    <a:pt x="1" y="39"/>
                    <a:pt x="0" y="34"/>
                    <a:pt x="0" y="29"/>
                  </a:cubicBezTo>
                  <a:cubicBezTo>
                    <a:pt x="0" y="21"/>
                    <a:pt x="3" y="14"/>
                    <a:pt x="9" y="9"/>
                  </a:cubicBezTo>
                  <a:cubicBezTo>
                    <a:pt x="15" y="3"/>
                    <a:pt x="22" y="0"/>
                    <a:pt x="31" y="0"/>
                  </a:cubicBezTo>
                  <a:cubicBezTo>
                    <a:pt x="37" y="0"/>
                    <a:pt x="44" y="2"/>
                    <a:pt x="51" y="5"/>
                  </a:cubicBezTo>
                  <a:lnTo>
                    <a:pt x="51" y="14"/>
                  </a:lnTo>
                  <a:cubicBezTo>
                    <a:pt x="44" y="10"/>
                    <a:pt x="38" y="8"/>
                    <a:pt x="31" y="8"/>
                  </a:cubicBezTo>
                  <a:cubicBezTo>
                    <a:pt x="25" y="8"/>
                    <a:pt x="19" y="10"/>
                    <a:pt x="15" y="14"/>
                  </a:cubicBezTo>
                  <a:cubicBezTo>
                    <a:pt x="11" y="18"/>
                    <a:pt x="9" y="23"/>
                    <a:pt x="9" y="29"/>
                  </a:cubicBezTo>
                  <a:cubicBezTo>
                    <a:pt x="9" y="35"/>
                    <a:pt x="11" y="40"/>
                    <a:pt x="15" y="44"/>
                  </a:cubicBezTo>
                  <a:cubicBezTo>
                    <a:pt x="19" y="48"/>
                    <a:pt x="25" y="50"/>
                    <a:pt x="31" y="50"/>
                  </a:cubicBezTo>
                  <a:cubicBezTo>
                    <a:pt x="38" y="50"/>
                    <a:pt x="45" y="48"/>
                    <a:pt x="52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4746625" y="4610101"/>
              <a:ext cx="66675" cy="476250"/>
            </a:xfrm>
            <a:custGeom>
              <a:avLst/>
              <a:gdLst>
                <a:gd name="T0" fmla="*/ 0 w 8"/>
                <a:gd name="T1" fmla="*/ 0 h 57"/>
                <a:gd name="T2" fmla="*/ 8 w 8"/>
                <a:gd name="T3" fmla="*/ 0 h 57"/>
                <a:gd name="T4" fmla="*/ 8 w 8"/>
                <a:gd name="T5" fmla="*/ 57 h 57"/>
                <a:gd name="T6" fmla="*/ 0 w 8"/>
                <a:gd name="T7" fmla="*/ 57 h 57"/>
                <a:gd name="T8" fmla="*/ 0 w 8"/>
                <a:gd name="T9" fmla="*/ 13 h 57"/>
                <a:gd name="T10" fmla="*/ 0 w 8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7">
                  <a:moveTo>
                    <a:pt x="0" y="0"/>
                  </a:moveTo>
                  <a:lnTo>
                    <a:pt x="8" y="0"/>
                  </a:lnTo>
                  <a:lnTo>
                    <a:pt x="8" y="57"/>
                  </a:lnTo>
                  <a:lnTo>
                    <a:pt x="0" y="57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28" name="27 Rectángulo"/>
          <p:cNvSpPr/>
          <p:nvPr/>
        </p:nvSpPr>
        <p:spPr>
          <a:xfrm>
            <a:off x="2872852" y="3930213"/>
            <a:ext cx="3343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 typeface="Wingdings" pitchFamily="2" charset="2"/>
              <a:buNone/>
            </a:pPr>
            <a:r>
              <a:rPr lang="es-ES" altLang="es-AR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Dr. Alberto </a:t>
            </a:r>
            <a:r>
              <a:rPr lang="es-ES" altLang="es-AR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Gowland</a:t>
            </a:r>
            <a:r>
              <a:rPr lang="es-ES" altLang="es-AR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r">
              <a:buFont typeface="Wingdings" pitchFamily="2" charset="2"/>
              <a:buNone/>
            </a:pPr>
            <a:r>
              <a:rPr lang="es-ES" altLang="es-AR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Síndico General de la Nación</a:t>
            </a:r>
          </a:p>
        </p:txBody>
      </p:sp>
      <p:pic>
        <p:nvPicPr>
          <p:cNvPr id="1024" name="102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3993155"/>
            <a:ext cx="1794271" cy="501222"/>
          </a:xfrm>
          <a:prstGeom prst="rect">
            <a:avLst/>
          </a:prstGeom>
        </p:spPr>
      </p:pic>
      <p:grpSp>
        <p:nvGrpSpPr>
          <p:cNvPr id="1028" name="1027 Grupo"/>
          <p:cNvGrpSpPr/>
          <p:nvPr/>
        </p:nvGrpSpPr>
        <p:grpSpPr>
          <a:xfrm>
            <a:off x="1115616" y="3492495"/>
            <a:ext cx="7173192" cy="307777"/>
            <a:chOff x="1115616" y="3492495"/>
            <a:chExt cx="7173192" cy="307777"/>
          </a:xfrm>
        </p:grpSpPr>
        <p:cxnSp>
          <p:nvCxnSpPr>
            <p:cNvPr id="30" name="29 Conector recto"/>
            <p:cNvCxnSpPr/>
            <p:nvPr/>
          </p:nvCxnSpPr>
          <p:spPr>
            <a:xfrm>
              <a:off x="1115616" y="3789040"/>
              <a:ext cx="717319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7" name="1026 CuadroTexto"/>
            <p:cNvSpPr txBox="1"/>
            <p:nvPr/>
          </p:nvSpPr>
          <p:spPr>
            <a:xfrm>
              <a:off x="1115616" y="3492495"/>
              <a:ext cx="1253173" cy="307777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Presentación:</a:t>
              </a:r>
              <a:endParaRPr lang="es-ES" sz="14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819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1885650"/>
            <a:ext cx="7776864" cy="361704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63588" y="3248548"/>
            <a:ext cx="1728192" cy="70788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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AB8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AR" altLang="es-ES" sz="2000" b="1" dirty="0">
                <a:solidFill>
                  <a:schemeClr val="bg1"/>
                </a:solidFill>
                <a:latin typeface="+mn-lt"/>
              </a:rPr>
              <a:t>Funciones </a:t>
            </a:r>
            <a:endParaRPr lang="es-AR" altLang="es-ES" sz="2000" b="1" dirty="0" smtClean="0">
              <a:solidFill>
                <a:schemeClr val="bg1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AR" altLang="es-ES" sz="2000" b="1" dirty="0" smtClean="0">
                <a:solidFill>
                  <a:schemeClr val="bg1"/>
                </a:solidFill>
                <a:latin typeface="+mn-lt"/>
              </a:rPr>
              <a:t>de Control</a:t>
            </a:r>
            <a:endParaRPr lang="es-ES_tradnl" altLang="es-E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7 Cheurón"/>
          <p:cNvSpPr/>
          <p:nvPr/>
        </p:nvSpPr>
        <p:spPr>
          <a:xfrm>
            <a:off x="2195736" y="2357165"/>
            <a:ext cx="792088" cy="2558752"/>
          </a:xfrm>
          <a:prstGeom prst="chevron">
            <a:avLst>
              <a:gd name="adj" fmla="val 7697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3275856" y="1700707"/>
            <a:ext cx="2376264" cy="1200884"/>
            <a:chOff x="3275856" y="1700707"/>
            <a:chExt cx="2376264" cy="1200884"/>
          </a:xfrm>
        </p:grpSpPr>
        <p:sp>
          <p:nvSpPr>
            <p:cNvPr id="11" name="Rounded Rectangle 13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3275856" y="1700707"/>
              <a:ext cx="2376264" cy="1200884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E5EEFF"/>
                </a:gs>
                <a:gs pos="64999">
                  <a:srgbClr val="BFD5FF"/>
                </a:gs>
                <a:gs pos="100000">
                  <a:srgbClr val="A3C4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_tradnl" sz="1600">
                <a:solidFill>
                  <a:schemeClr val="bg1"/>
                </a:solidFill>
                <a:ea typeface="+mn-ea"/>
              </a:endParaRPr>
            </a:p>
          </p:txBody>
        </p:sp>
        <p:sp>
          <p:nvSpPr>
            <p:cNvPr id="14" name="Rectangle 50"/>
            <p:cNvSpPr>
              <a:spLocks noChangeArrowheads="1"/>
            </p:cNvSpPr>
            <p:nvPr/>
          </p:nvSpPr>
          <p:spPr bwMode="auto">
            <a:xfrm>
              <a:off x="3409428" y="1920775"/>
              <a:ext cx="214032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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1600" dirty="0">
                  <a:solidFill>
                    <a:schemeClr val="tx2"/>
                  </a:solidFill>
                  <a:latin typeface="+mn-lt"/>
                </a:rPr>
                <a:t>Realizar Controles, coordinar y supervisar auditorías</a:t>
              </a:r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5804520" y="1700707"/>
            <a:ext cx="2489076" cy="1200884"/>
            <a:chOff x="5804520" y="1700707"/>
            <a:chExt cx="2489076" cy="1200884"/>
          </a:xfrm>
        </p:grpSpPr>
        <p:sp>
          <p:nvSpPr>
            <p:cNvPr id="22" name="Rounded Rectangle 13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804520" y="1700707"/>
              <a:ext cx="2489076" cy="1200884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E5EEFF"/>
                </a:gs>
                <a:gs pos="64999">
                  <a:srgbClr val="BFD5FF"/>
                </a:gs>
                <a:gs pos="100000">
                  <a:srgbClr val="A3C4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_tradnl" sz="1600">
                <a:solidFill>
                  <a:schemeClr val="bg1"/>
                </a:solidFill>
                <a:ea typeface="+mn-ea"/>
              </a:endParaRPr>
            </a:p>
          </p:txBody>
        </p:sp>
        <p:sp>
          <p:nvSpPr>
            <p:cNvPr id="15" name="Rectangle 51"/>
            <p:cNvSpPr>
              <a:spLocks noChangeArrowheads="1"/>
            </p:cNvSpPr>
            <p:nvPr/>
          </p:nvSpPr>
          <p:spPr bwMode="auto">
            <a:xfrm>
              <a:off x="5978896" y="1900187"/>
              <a:ext cx="214032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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AR" altLang="es-ES" sz="1600" dirty="0">
                  <a:solidFill>
                    <a:schemeClr val="tx2"/>
                  </a:solidFill>
                  <a:latin typeface="+mn-lt"/>
                </a:rPr>
                <a:t>Proponer a los síndicos en las sociedades c/participación estatal</a:t>
              </a: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275856" y="3053991"/>
            <a:ext cx="2376264" cy="1200884"/>
            <a:chOff x="3275856" y="3053991"/>
            <a:chExt cx="2376264" cy="1200884"/>
          </a:xfrm>
        </p:grpSpPr>
        <p:sp>
          <p:nvSpPr>
            <p:cNvPr id="27" name="Rounded Rectangle 13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3275856" y="3053991"/>
              <a:ext cx="2376264" cy="1200884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E5EEFF"/>
                </a:gs>
                <a:gs pos="64999">
                  <a:srgbClr val="BFD5FF"/>
                </a:gs>
                <a:gs pos="100000">
                  <a:srgbClr val="A3C4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_tradnl" sz="1600">
                <a:solidFill>
                  <a:schemeClr val="bg1"/>
                </a:solidFill>
                <a:ea typeface="+mn-ea"/>
              </a:endParaRPr>
            </a:p>
          </p:txBody>
        </p:sp>
        <p:sp>
          <p:nvSpPr>
            <p:cNvPr id="16" name="Rectangle 52"/>
            <p:cNvSpPr>
              <a:spLocks noChangeArrowheads="1"/>
            </p:cNvSpPr>
            <p:nvPr/>
          </p:nvSpPr>
          <p:spPr bwMode="auto">
            <a:xfrm>
              <a:off x="3409428" y="3262152"/>
              <a:ext cx="214032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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AR" altLang="es-ES" sz="1600" dirty="0">
                  <a:solidFill>
                    <a:schemeClr val="tx2"/>
                  </a:solidFill>
                  <a:latin typeface="+mn-lt"/>
                </a:rPr>
                <a:t>Control de la deuda pública interna consolidada</a:t>
              </a: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5804520" y="3053991"/>
            <a:ext cx="2489076" cy="1200884"/>
            <a:chOff x="5804520" y="3053991"/>
            <a:chExt cx="2489076" cy="1200884"/>
          </a:xfrm>
        </p:grpSpPr>
        <p:sp>
          <p:nvSpPr>
            <p:cNvPr id="28" name="Rounded Rectangle 13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804520" y="3053991"/>
              <a:ext cx="2489076" cy="1200884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E5EEFF"/>
                </a:gs>
                <a:gs pos="64999">
                  <a:srgbClr val="BFD5FF"/>
                </a:gs>
                <a:gs pos="100000">
                  <a:srgbClr val="A3C4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_tradnl" sz="1600">
                <a:solidFill>
                  <a:schemeClr val="bg1"/>
                </a:solidFill>
                <a:ea typeface="+mn-ea"/>
              </a:endParaRPr>
            </a:p>
          </p:txBody>
        </p:sp>
        <p:sp>
          <p:nvSpPr>
            <p:cNvPr id="17" name="Rectangle 53"/>
            <p:cNvSpPr>
              <a:spLocks noChangeArrowheads="1"/>
            </p:cNvSpPr>
            <p:nvPr/>
          </p:nvSpPr>
          <p:spPr bwMode="auto">
            <a:xfrm>
              <a:off x="5896595" y="3253471"/>
              <a:ext cx="221166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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AR" altLang="es-ES" sz="1600" dirty="0" smtClean="0">
                  <a:solidFill>
                    <a:schemeClr val="tx2"/>
                  </a:solidFill>
                  <a:latin typeface="+mn-lt"/>
                </a:rPr>
                <a:t>Control de aplicación normativa</a:t>
              </a:r>
              <a:endParaRPr lang="es-AR" altLang="es-ES" sz="1600" dirty="0">
                <a:solidFill>
                  <a:schemeClr val="tx2"/>
                </a:solidFill>
                <a:latin typeface="+mn-lt"/>
              </a:endParaRPr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3275856" y="4452359"/>
            <a:ext cx="2376264" cy="1200884"/>
            <a:chOff x="3275856" y="4452359"/>
            <a:chExt cx="2376264" cy="1200884"/>
          </a:xfrm>
        </p:grpSpPr>
        <p:sp>
          <p:nvSpPr>
            <p:cNvPr id="29" name="Rounded Rectangle 13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3275856" y="4452359"/>
              <a:ext cx="2376264" cy="1200884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E5EEFF"/>
                </a:gs>
                <a:gs pos="64999">
                  <a:srgbClr val="BFD5FF"/>
                </a:gs>
                <a:gs pos="100000">
                  <a:srgbClr val="A3C4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_tradnl" sz="1600">
                <a:solidFill>
                  <a:schemeClr val="bg1"/>
                </a:solidFill>
                <a:ea typeface="+mn-ea"/>
              </a:endParaRPr>
            </a:p>
          </p:txBody>
        </p:sp>
        <p:sp>
          <p:nvSpPr>
            <p:cNvPr id="18" name="Rectangle 54"/>
            <p:cNvSpPr>
              <a:spLocks noChangeArrowheads="1"/>
            </p:cNvSpPr>
            <p:nvPr/>
          </p:nvSpPr>
          <p:spPr bwMode="auto">
            <a:xfrm>
              <a:off x="3409428" y="4774950"/>
              <a:ext cx="214032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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AR" altLang="es-ES" sz="1600" dirty="0">
                  <a:solidFill>
                    <a:schemeClr val="tx2"/>
                  </a:solidFill>
                  <a:latin typeface="+mn-lt"/>
                </a:rPr>
                <a:t>Intervención en el recupero patrimonial</a:t>
              </a: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5804520" y="4466896"/>
            <a:ext cx="2489076" cy="1200884"/>
            <a:chOff x="5804520" y="4466896"/>
            <a:chExt cx="2489076" cy="1200884"/>
          </a:xfrm>
        </p:grpSpPr>
        <p:sp>
          <p:nvSpPr>
            <p:cNvPr id="30" name="Rounded Rectangle 13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804520" y="4466896"/>
              <a:ext cx="2489076" cy="1200884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E5EEFF"/>
                </a:gs>
                <a:gs pos="64999">
                  <a:srgbClr val="BFD5FF"/>
                </a:gs>
                <a:gs pos="100000">
                  <a:srgbClr val="A3C4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_tradnl" sz="1600">
                <a:solidFill>
                  <a:schemeClr val="bg1"/>
                </a:solidFill>
                <a:ea typeface="+mn-ea"/>
              </a:endParaRPr>
            </a:p>
          </p:txBody>
        </p:sp>
        <p:sp>
          <p:nvSpPr>
            <p:cNvPr id="20" name="Rectangle 55"/>
            <p:cNvSpPr>
              <a:spLocks noChangeArrowheads="1"/>
            </p:cNvSpPr>
            <p:nvPr/>
          </p:nvSpPr>
          <p:spPr bwMode="auto">
            <a:xfrm>
              <a:off x="5932267" y="4528729"/>
              <a:ext cx="2140324" cy="89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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AR" altLang="es-ES" sz="1300" dirty="0">
                  <a:solidFill>
                    <a:schemeClr val="tx2"/>
                  </a:solidFill>
                  <a:latin typeface="+mn-lt"/>
                </a:rPr>
                <a:t>Control de </a:t>
              </a:r>
              <a:r>
                <a:rPr lang="es-AR" altLang="es-ES" sz="1300" dirty="0" err="1" smtClean="0">
                  <a:solidFill>
                    <a:schemeClr val="tx2"/>
                  </a:solidFill>
                  <a:latin typeface="+mn-lt"/>
                </a:rPr>
                <a:t>redeterminación</a:t>
              </a:r>
              <a:r>
                <a:rPr lang="es-AR" altLang="es-ES" sz="1300" dirty="0" smtClean="0">
                  <a:solidFill>
                    <a:schemeClr val="tx2"/>
                  </a:solidFill>
                  <a:latin typeface="+mn-lt"/>
                </a:rPr>
                <a:t>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AR" altLang="es-ES" sz="1300" dirty="0" smtClean="0">
                  <a:solidFill>
                    <a:schemeClr val="tx2"/>
                  </a:solidFill>
                  <a:latin typeface="+mn-lt"/>
                </a:rPr>
                <a:t>de </a:t>
              </a:r>
              <a:r>
                <a:rPr lang="es-AR" altLang="es-ES" sz="1300" dirty="0">
                  <a:solidFill>
                    <a:schemeClr val="tx2"/>
                  </a:solidFill>
                  <a:latin typeface="+mn-lt"/>
                </a:rPr>
                <a:t>precios de </a:t>
              </a:r>
              <a:endParaRPr lang="es-AR" altLang="es-ES" sz="1300" dirty="0" smtClean="0">
                <a:solidFill>
                  <a:schemeClr val="tx2"/>
                </a:solidFill>
                <a:latin typeface="+mn-lt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AR" altLang="es-ES" sz="1300" dirty="0" smtClean="0">
                  <a:solidFill>
                    <a:schemeClr val="tx2"/>
                  </a:solidFill>
                  <a:latin typeface="+mn-lt"/>
                </a:rPr>
                <a:t>contratos (obras de gran envergadura)</a:t>
              </a:r>
              <a:endParaRPr lang="es-AR" altLang="es-ES" sz="1300" dirty="0">
                <a:solidFill>
                  <a:schemeClr val="tx2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64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611560" y="2082914"/>
            <a:ext cx="8064896" cy="3506326"/>
          </a:xfrm>
          <a:prstGeom prst="rect">
            <a:avLst/>
          </a:prstGeom>
          <a:gradFill flip="none" rotWithShape="1">
            <a:gsLst>
              <a:gs pos="0">
                <a:srgbClr val="007434">
                  <a:shade val="30000"/>
                  <a:satMod val="115000"/>
                </a:srgbClr>
              </a:gs>
              <a:gs pos="50000">
                <a:srgbClr val="007434">
                  <a:shade val="67500"/>
                  <a:satMod val="115000"/>
                </a:srgbClr>
              </a:gs>
              <a:gs pos="100000">
                <a:srgbClr val="00743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heurón"/>
          <p:cNvSpPr/>
          <p:nvPr/>
        </p:nvSpPr>
        <p:spPr>
          <a:xfrm>
            <a:off x="2005125" y="2636912"/>
            <a:ext cx="792088" cy="2595776"/>
          </a:xfrm>
          <a:prstGeom prst="chevron">
            <a:avLst>
              <a:gd name="adj" fmla="val 76976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711226" y="3471101"/>
            <a:ext cx="160608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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AB8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AR" altLang="es-ES" sz="2000" b="1" dirty="0">
                <a:solidFill>
                  <a:srgbClr val="FFFFFF"/>
                </a:solidFill>
                <a:latin typeface="+mn-lt"/>
              </a:rPr>
              <a:t>Función de Fiscalización</a:t>
            </a:r>
            <a:endParaRPr lang="es-ES_tradnl" altLang="es-ES" sz="200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2915816" y="1916832"/>
            <a:ext cx="5544616" cy="3816424"/>
            <a:chOff x="2915816" y="1916832"/>
            <a:chExt cx="5544616" cy="3816424"/>
          </a:xfrm>
        </p:grpSpPr>
        <p:sp>
          <p:nvSpPr>
            <p:cNvPr id="12" name="11 Rectángulo"/>
            <p:cNvSpPr/>
            <p:nvPr/>
          </p:nvSpPr>
          <p:spPr>
            <a:xfrm>
              <a:off x="3059832" y="1916832"/>
              <a:ext cx="5400600" cy="3816424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3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Rectangle 57"/>
            <p:cNvSpPr>
              <a:spLocks noChangeArrowheads="1"/>
            </p:cNvSpPr>
            <p:nvPr/>
          </p:nvSpPr>
          <p:spPr bwMode="auto">
            <a:xfrm>
              <a:off x="3419870" y="2708920"/>
              <a:ext cx="4680521" cy="2693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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AR" altLang="es-ES" sz="1500" b="1" dirty="0">
                  <a:latin typeface="+mn-lt"/>
                </a:rPr>
                <a:t>La SIGEN propone la designación de los </a:t>
              </a:r>
              <a:r>
                <a:rPr lang="es-AR" altLang="es-ES" sz="1500" b="1" dirty="0" smtClean="0">
                  <a:latin typeface="+mn-lt"/>
                </a:rPr>
                <a:t>funcionarios que </a:t>
              </a:r>
              <a:r>
                <a:rPr lang="es-AR" altLang="es-ES" sz="1500" b="1" dirty="0">
                  <a:latin typeface="+mn-lt"/>
                </a:rPr>
                <a:t>en carácter de síndicos integrarán las comisiones fiscalizadoras de: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AR" altLang="es-ES" sz="1600" b="1" dirty="0">
                <a:latin typeface="+mn-lt"/>
              </a:endParaRPr>
            </a:p>
            <a:p>
              <a:pPr marL="542925" lvl="1" indent="-276225"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Char char="§"/>
              </a:pPr>
              <a:r>
                <a:rPr lang="es-AR" altLang="es-ES" sz="1600" dirty="0">
                  <a:latin typeface="+mn-lt"/>
                </a:rPr>
                <a:t>Sociedades anónimas donde el Estado tenga participación accionaria mayoritaria</a:t>
              </a:r>
            </a:p>
            <a:p>
              <a:pPr marL="542925" lvl="1" indent="-276225"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Char char="§"/>
              </a:pPr>
              <a:r>
                <a:rPr lang="es-AR" altLang="es-ES" sz="1600" dirty="0">
                  <a:latin typeface="+mn-lt"/>
                </a:rPr>
                <a:t>Empresas y sociedades en que el Estado tenga participación igualitaria o minoritaria.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AR" altLang="es-ES" sz="1600" dirty="0">
                <a:latin typeface="+mn-lt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AR" altLang="es-ES" sz="1400" b="1" dirty="0">
                  <a:latin typeface="+mn-lt"/>
                </a:rPr>
                <a:t>Dichos funcionarios tendrán las atribuciones y deberes previstos por la </a:t>
              </a:r>
              <a:r>
                <a:rPr lang="es-AR" altLang="es-ES" sz="1400" b="1" dirty="0">
                  <a:solidFill>
                    <a:schemeClr val="tx2"/>
                  </a:solidFill>
                  <a:latin typeface="+mn-lt"/>
                </a:rPr>
                <a:t>Ley 19.550 </a:t>
              </a:r>
              <a:r>
                <a:rPr lang="es-AR" altLang="es-ES" sz="1400" b="1" dirty="0">
                  <a:latin typeface="+mn-lt"/>
                </a:rPr>
                <a:t>y la Ley 24.156.</a:t>
              </a:r>
            </a:p>
          </p:txBody>
        </p:sp>
        <p:sp>
          <p:nvSpPr>
            <p:cNvPr id="7" name="TextBox 58"/>
            <p:cNvSpPr txBox="1">
              <a:spLocks noChangeArrowheads="1"/>
            </p:cNvSpPr>
            <p:nvPr/>
          </p:nvSpPr>
          <p:spPr bwMode="auto">
            <a:xfrm>
              <a:off x="2915816" y="1988840"/>
              <a:ext cx="3222476" cy="3693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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 altLang="es-ES" sz="1800" b="1" dirty="0">
                  <a:solidFill>
                    <a:schemeClr val="bg1"/>
                  </a:solidFill>
                  <a:latin typeface="+mn-lt"/>
                </a:rPr>
                <a:t>COMISIONES FISCALIZADORAS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64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2132856"/>
            <a:ext cx="7776864" cy="331236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971600" y="3294856"/>
            <a:ext cx="1584176" cy="70788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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AB8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AR" altLang="es-ES" sz="2000" b="1" dirty="0">
                <a:solidFill>
                  <a:srgbClr val="FFFFFF"/>
                </a:solidFill>
                <a:latin typeface="+mn-lt"/>
              </a:rPr>
              <a:t>Funciones de </a:t>
            </a:r>
            <a:r>
              <a:rPr lang="es-AR" altLang="es-ES" sz="2000" b="1" dirty="0" smtClean="0">
                <a:solidFill>
                  <a:srgbClr val="FFFFFF"/>
                </a:solidFill>
                <a:latin typeface="+mn-lt"/>
              </a:rPr>
              <a:t>Información</a:t>
            </a:r>
            <a:endParaRPr lang="es-ES_tradnl" altLang="es-E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" name="Rounded Rectangle 26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135189" y="1916832"/>
            <a:ext cx="4988420" cy="1227944"/>
          </a:xfrm>
          <a:prstGeom prst="roundRect">
            <a:avLst>
              <a:gd name="adj" fmla="val 0"/>
            </a:avLst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bg1"/>
                </a:solidFill>
                <a:latin typeface="+mn-lt"/>
              </a:rPr>
              <a:t>Poner en conocimiento del Presidente de la Nación los actos perjudiciales del patrimonio público.</a:t>
            </a:r>
          </a:p>
        </p:txBody>
      </p:sp>
      <p:sp>
        <p:nvSpPr>
          <p:cNvPr id="8" name="7 Cheurón"/>
          <p:cNvSpPr/>
          <p:nvPr/>
        </p:nvSpPr>
        <p:spPr>
          <a:xfrm>
            <a:off x="2159732" y="2384109"/>
            <a:ext cx="792088" cy="2558752"/>
          </a:xfrm>
          <a:prstGeom prst="chevron">
            <a:avLst>
              <a:gd name="adj" fmla="val 76976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Rounded Rectangle 26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135189" y="3294854"/>
            <a:ext cx="4988420" cy="1142257"/>
          </a:xfrm>
          <a:prstGeom prst="roundRect">
            <a:avLst>
              <a:gd name="adj" fmla="val 0"/>
            </a:avLst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bg1"/>
                </a:solidFill>
                <a:latin typeface="+mn-lt"/>
              </a:rPr>
              <a:t>Informar al Presidente de la Nación y a la AGN sobre la gestión de los entes bajo su jurisdicción</a:t>
            </a:r>
          </a:p>
        </p:txBody>
      </p:sp>
      <p:sp>
        <p:nvSpPr>
          <p:cNvPr id="14" name="Rounded Rectangle 26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144292" y="4601603"/>
            <a:ext cx="4988420" cy="1065491"/>
          </a:xfrm>
          <a:prstGeom prst="roundRect">
            <a:avLst>
              <a:gd name="adj" fmla="val 0"/>
            </a:avLst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bg1"/>
                </a:solidFill>
                <a:latin typeface="+mn-lt"/>
              </a:rPr>
              <a:t>Informar a la opinión pública</a:t>
            </a:r>
          </a:p>
        </p:txBody>
      </p:sp>
    </p:spTree>
    <p:extLst>
      <p:ext uri="{BB962C8B-B14F-4D97-AF65-F5344CB8AC3E}">
        <p14:creationId xmlns:p14="http://schemas.microsoft.com/office/powerpoint/2010/main" val="5764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8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2132856"/>
            <a:ext cx="7920880" cy="331236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585689" y="3164050"/>
            <a:ext cx="2196244" cy="96949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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AB8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s-ES" altLang="es-ES" sz="1900" b="1" dirty="0" smtClean="0">
                <a:solidFill>
                  <a:srgbClr val="FFFFFF"/>
                </a:solidFill>
                <a:latin typeface="+mn-lt"/>
              </a:rPr>
              <a:t>Funciones de Asesoramiento y Recomendaciones</a:t>
            </a:r>
            <a:endParaRPr lang="es-ES" altLang="es-ES" sz="19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" name="Rounded Rectangle 26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390901" y="1916832"/>
            <a:ext cx="4988420" cy="1227944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bg1"/>
                </a:solidFill>
              </a:rPr>
              <a:t>Atender pedidos de asesoría en </a:t>
            </a:r>
            <a:endParaRPr lang="es-ES" altLang="es-ES" sz="1600" dirty="0" smtClean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 smtClean="0">
                <a:solidFill>
                  <a:schemeClr val="bg1"/>
                </a:solidFill>
              </a:rPr>
              <a:t>materia </a:t>
            </a:r>
            <a:r>
              <a:rPr lang="es-ES" altLang="es-ES" sz="1600" dirty="0">
                <a:solidFill>
                  <a:schemeClr val="bg1"/>
                </a:solidFill>
              </a:rPr>
              <a:t>de control y auditoría</a:t>
            </a:r>
          </a:p>
        </p:txBody>
      </p:sp>
      <p:sp>
        <p:nvSpPr>
          <p:cNvPr id="5" name="4 Cheurón"/>
          <p:cNvSpPr/>
          <p:nvPr/>
        </p:nvSpPr>
        <p:spPr>
          <a:xfrm>
            <a:off x="2339752" y="2454424"/>
            <a:ext cx="792088" cy="2558752"/>
          </a:xfrm>
          <a:prstGeom prst="chevron">
            <a:avLst>
              <a:gd name="adj" fmla="val 7697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Rounded Rectangle 26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390901" y="3294854"/>
            <a:ext cx="4988420" cy="1142257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bg1"/>
                </a:solidFill>
              </a:rPr>
              <a:t>Formular recomendaciones sobre cumplimiento normativo, aplicación de reglas de </a:t>
            </a:r>
            <a:endParaRPr lang="es-ES" altLang="es-ES" sz="1600" dirty="0" smtClean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 smtClean="0">
                <a:solidFill>
                  <a:schemeClr val="bg1"/>
                </a:solidFill>
              </a:rPr>
              <a:t>Auditoría </a:t>
            </a:r>
            <a:r>
              <a:rPr lang="es-ES" altLang="es-ES" sz="1600" dirty="0">
                <a:solidFill>
                  <a:schemeClr val="bg1"/>
                </a:solidFill>
              </a:rPr>
              <a:t>Interna y criterios </a:t>
            </a:r>
            <a:endParaRPr lang="es-ES" altLang="es-ES" sz="1600" dirty="0" smtClean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 smtClean="0">
                <a:solidFill>
                  <a:schemeClr val="bg1"/>
                </a:solidFill>
              </a:rPr>
              <a:t>de Economía, Eficiencia y Eficacia (EEE)</a:t>
            </a:r>
            <a:endParaRPr lang="es-ES" altLang="es-ES" sz="1600" dirty="0">
              <a:solidFill>
                <a:schemeClr val="bg1"/>
              </a:solidFill>
            </a:endParaRPr>
          </a:p>
        </p:txBody>
      </p:sp>
      <p:sp>
        <p:nvSpPr>
          <p:cNvPr id="7" name="Rounded Rectangle 26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400004" y="4601603"/>
            <a:ext cx="4988420" cy="1065491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bg1"/>
                </a:solidFill>
              </a:rPr>
              <a:t>Intervención previa en la suscripción de contratos y renegociación </a:t>
            </a:r>
            <a:r>
              <a:rPr lang="es-ES" altLang="es-ES" sz="1600" dirty="0" smtClean="0">
                <a:solidFill>
                  <a:schemeClr val="bg1"/>
                </a:solidFill>
              </a:rPr>
              <a:t>de </a:t>
            </a:r>
            <a:r>
              <a:rPr lang="es-ES" altLang="es-ES" sz="1600" dirty="0">
                <a:solidFill>
                  <a:schemeClr val="bg1"/>
                </a:solidFill>
              </a:rPr>
              <a:t>contratos de servicios públicos </a:t>
            </a:r>
          </a:p>
        </p:txBody>
      </p:sp>
    </p:spTree>
    <p:extLst>
      <p:ext uri="{BB962C8B-B14F-4D97-AF65-F5344CB8AC3E}">
        <p14:creationId xmlns:p14="http://schemas.microsoft.com/office/powerpoint/2010/main" val="5764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56803" y="2204864"/>
            <a:ext cx="8235677" cy="32403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6" name="5 Grupo"/>
          <p:cNvGrpSpPr/>
          <p:nvPr/>
        </p:nvGrpSpPr>
        <p:grpSpPr>
          <a:xfrm>
            <a:off x="385676" y="1628800"/>
            <a:ext cx="8533568" cy="994791"/>
            <a:chOff x="385676" y="1340768"/>
            <a:chExt cx="8533568" cy="994791"/>
          </a:xfrm>
        </p:grpSpPr>
        <p:sp>
          <p:nvSpPr>
            <p:cNvPr id="5" name="4 Triángulo isósceles"/>
            <p:cNvSpPr/>
            <p:nvPr/>
          </p:nvSpPr>
          <p:spPr>
            <a:xfrm flipV="1">
              <a:off x="385676" y="2060847"/>
              <a:ext cx="297891" cy="274712"/>
            </a:xfrm>
            <a:prstGeom prst="triangle">
              <a:avLst>
                <a:gd name="adj" fmla="val 10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" name="1 Título"/>
            <p:cNvSpPr txBox="1">
              <a:spLocks/>
            </p:cNvSpPr>
            <p:nvPr/>
          </p:nvSpPr>
          <p:spPr>
            <a:xfrm>
              <a:off x="385676" y="1340768"/>
              <a:ext cx="8533568" cy="72008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AR" altLang="es-AR" sz="2000" dirty="0" smtClean="0">
                  <a:solidFill>
                    <a:schemeClr val="bg1"/>
                  </a:solidFill>
                  <a:latin typeface="+mn-lt"/>
                  <a:ea typeface="ＭＳ Ｐゴシック" pitchFamily="34" charset="-128"/>
                </a:rPr>
                <a:t>OBJETIVOS ESTRATEGICOS </a:t>
              </a:r>
            </a:p>
            <a:p>
              <a:r>
                <a:rPr lang="es-AR" altLang="es-AR" sz="2000" dirty="0" smtClean="0">
                  <a:solidFill>
                    <a:schemeClr val="bg1"/>
                  </a:solidFill>
                  <a:latin typeface="+mn-lt"/>
                  <a:ea typeface="ＭＳ Ｐゴシック" pitchFamily="34" charset="-128"/>
                </a:rPr>
                <a:t>DE LOS LINEAMIENTOS UAI 2018 – SEPTIEMBRE</a:t>
              </a:r>
              <a:endParaRPr lang="es-AR" altLang="es-AR" sz="2000" dirty="0">
                <a:solidFill>
                  <a:schemeClr val="bg1"/>
                </a:solidFill>
                <a:latin typeface="+mn-lt"/>
                <a:ea typeface="ＭＳ Ｐゴシック" pitchFamily="34" charset="-128"/>
              </a:endParaRPr>
            </a:p>
          </p:txBody>
        </p:sp>
      </p:grpSp>
      <p:sp>
        <p:nvSpPr>
          <p:cNvPr id="3" name="2 Marcador de contenido"/>
          <p:cNvSpPr txBox="1">
            <a:spLocks/>
          </p:cNvSpPr>
          <p:nvPr/>
        </p:nvSpPr>
        <p:spPr>
          <a:xfrm>
            <a:off x="755576" y="2623592"/>
            <a:ext cx="8091661" cy="26776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s-AR" sz="1600" dirty="0" smtClean="0"/>
              <a:t>Fomentar la participación Argentina en OCDE. La importancia del rol del Control Interno para fortalecer instituciones.</a:t>
            </a:r>
          </a:p>
          <a:p>
            <a:pPr marL="180975" indent="-180975"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s-AR" sz="1600" dirty="0" smtClean="0"/>
              <a:t>Interactuar entre jurisdicciones en la ejecución de Auditorías  de Responsabilidad Social, Ambiental y Económica. Balance Social</a:t>
            </a:r>
          </a:p>
          <a:p>
            <a:pPr marL="180975" indent="-180975"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s-AR" sz="1600" dirty="0"/>
              <a:t>Ejecutar Auditorías preventivas, de información, relevamiento y análisis.</a:t>
            </a:r>
          </a:p>
          <a:p>
            <a:pPr marL="180975" indent="-180975"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s-AR" sz="1600" dirty="0" smtClean="0"/>
              <a:t>Luchar contra la corrupción.</a:t>
            </a:r>
          </a:p>
          <a:p>
            <a:pPr marL="180975" indent="-180975"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s-AR" sz="1600" dirty="0" smtClean="0"/>
              <a:t>Redefinir el rol de las UAI. Auditorías de carácter integral.</a:t>
            </a:r>
          </a:p>
          <a:p>
            <a:pPr marL="180975" indent="-180975"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s-AR" sz="1600" dirty="0" smtClean="0"/>
              <a:t>Impulsar la implementación de sistemas de gestión.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SzPct val="120000"/>
              <a:buNone/>
              <a:defRPr/>
            </a:pPr>
            <a:endParaRPr lang="es-AR" sz="1600" dirty="0"/>
          </a:p>
        </p:txBody>
      </p:sp>
    </p:spTree>
    <p:extLst>
      <p:ext uri="{BB962C8B-B14F-4D97-AF65-F5344CB8AC3E}">
        <p14:creationId xmlns:p14="http://schemas.microsoft.com/office/powerpoint/2010/main" val="5764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Triángulo isósceles"/>
          <p:cNvSpPr/>
          <p:nvPr/>
        </p:nvSpPr>
        <p:spPr>
          <a:xfrm flipV="1">
            <a:off x="385676" y="2206559"/>
            <a:ext cx="297891" cy="274712"/>
          </a:xfrm>
          <a:prstGeom prst="triangle">
            <a:avLst>
              <a:gd name="adj" fmla="val 10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656803" y="2062544"/>
            <a:ext cx="8235677" cy="36724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385676" y="1486480"/>
            <a:ext cx="8533568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altLang="es-AR" sz="20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OBJETIVOS ESTRATEGICOS </a:t>
            </a:r>
          </a:p>
          <a:p>
            <a:r>
              <a:rPr lang="es-AR" altLang="es-AR" sz="20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DE LOS LINEAMIENTOS UAI 2018 – SEPTIEMBRE</a:t>
            </a:r>
            <a:endParaRPr lang="es-AR" altLang="es-AR" sz="2000" dirty="0">
              <a:solidFill>
                <a:schemeClr val="bg1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24" name="2 Marcador de contenido"/>
          <p:cNvSpPr txBox="1">
            <a:spLocks/>
          </p:cNvSpPr>
          <p:nvPr/>
        </p:nvSpPr>
        <p:spPr>
          <a:xfrm>
            <a:off x="755576" y="2479576"/>
            <a:ext cx="8125567" cy="31096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>
                  <a:lumMod val="75000"/>
                </a:schemeClr>
              </a:buClr>
              <a:buSzPct val="120000"/>
              <a:buNone/>
              <a:defRPr/>
            </a:pPr>
            <a:r>
              <a:rPr lang="es-ES" sz="1800" b="1" dirty="0" smtClean="0"/>
              <a:t>SIGEN-UAI: </a:t>
            </a:r>
          </a:p>
          <a:p>
            <a:pPr marL="180975" indent="-180975"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s-ES" sz="1600" dirty="0" smtClean="0"/>
              <a:t>Coordinar  las </a:t>
            </a:r>
            <a:r>
              <a:rPr lang="es-ES" sz="1600" dirty="0"/>
              <a:t>mejores prácticas internacionales </a:t>
            </a:r>
            <a:r>
              <a:rPr lang="es-ES" sz="1600" dirty="0" smtClean="0"/>
              <a:t>de los </a:t>
            </a:r>
            <a:r>
              <a:rPr lang="es-ES" sz="1600" dirty="0"/>
              <a:t>procesos, productos y </a:t>
            </a:r>
            <a:r>
              <a:rPr lang="es-ES" sz="1600" dirty="0" smtClean="0"/>
              <a:t>servicios.</a:t>
            </a:r>
            <a:endParaRPr lang="es-ES" sz="1600" dirty="0"/>
          </a:p>
          <a:p>
            <a:pPr marL="180975" indent="-180975"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s-ES" sz="1600" dirty="0" smtClean="0"/>
              <a:t>Profundizar los </a:t>
            </a:r>
            <a:r>
              <a:rPr lang="es-ES" sz="1600" dirty="0"/>
              <a:t>mejores resultados de la </a:t>
            </a:r>
            <a:r>
              <a:rPr lang="es-ES" sz="1600" dirty="0" smtClean="0"/>
              <a:t>gestión. </a:t>
            </a:r>
          </a:p>
          <a:p>
            <a:pPr marL="180975" indent="-180975"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s-ES" sz="1600" dirty="0" smtClean="0"/>
              <a:t>Superar </a:t>
            </a:r>
            <a:r>
              <a:rPr lang="es-ES" sz="1600" dirty="0"/>
              <a:t>la etapa diagnóstica inicial, prevenir conflictos y no repetir </a:t>
            </a:r>
            <a:r>
              <a:rPr lang="es-ES" sz="1600" dirty="0" smtClean="0"/>
              <a:t> </a:t>
            </a:r>
            <a:r>
              <a:rPr lang="es-ES" sz="1600" dirty="0"/>
              <a:t>observaciones o malas </a:t>
            </a:r>
            <a:r>
              <a:rPr lang="es-ES" sz="1600" dirty="0" smtClean="0"/>
              <a:t>prácticas.</a:t>
            </a:r>
            <a:endParaRPr lang="es-ES" sz="1600" dirty="0"/>
          </a:p>
          <a:p>
            <a:pPr marL="180975" indent="-180975"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s-ES" sz="1600" dirty="0" smtClean="0"/>
              <a:t>Incluir en los </a:t>
            </a:r>
            <a:r>
              <a:rPr lang="es-ES" sz="1600" dirty="0"/>
              <a:t>ejes </a:t>
            </a:r>
            <a:r>
              <a:rPr lang="es-ES" sz="1600" dirty="0" smtClean="0"/>
              <a:t>propuestos para la planificación UAI: </a:t>
            </a:r>
            <a:r>
              <a:rPr lang="es-ES" sz="1600" dirty="0"/>
              <a:t>Responsabilidad ambiental, costos de la “no calidad”, corrupción cero, matriz legal, identificación de centros de responsabilidad de procesos, construcción de programas de incentivos a la productividad.</a:t>
            </a:r>
          </a:p>
          <a:p>
            <a:pPr marL="180975" indent="-180975"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s-ES" sz="1600" dirty="0" smtClean="0"/>
              <a:t>Formar equipos </a:t>
            </a:r>
            <a:r>
              <a:rPr lang="es-ES" sz="1600" dirty="0"/>
              <a:t>de </a:t>
            </a:r>
            <a:r>
              <a:rPr lang="es-ES" sz="1600" dirty="0" smtClean="0"/>
              <a:t>profesionales multidisciplinarios. </a:t>
            </a:r>
          </a:p>
          <a:p>
            <a:pPr marL="180975" indent="-180975"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s-ES" sz="1600" dirty="0" smtClean="0"/>
              <a:t>Promover la capacitación continua.</a:t>
            </a:r>
            <a:endParaRPr lang="es-ES" sz="1600" dirty="0"/>
          </a:p>
        </p:txBody>
      </p:sp>
      <p:sp>
        <p:nvSpPr>
          <p:cNvPr id="30" name="29 Rectángulo"/>
          <p:cNvSpPr/>
          <p:nvPr/>
        </p:nvSpPr>
        <p:spPr>
          <a:xfrm>
            <a:off x="385676" y="1484784"/>
            <a:ext cx="11240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altLang="es-AR" sz="14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ＭＳ Ｐゴシック" pitchFamily="34" charset="-128"/>
              </a:rPr>
              <a:t>continuación</a:t>
            </a:r>
            <a:endParaRPr lang="es-AR" altLang="es-AR" sz="1400" i="1" dirty="0">
              <a:solidFill>
                <a:schemeClr val="accent5">
                  <a:lumMod val="60000"/>
                  <a:lumOff val="40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64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280599" y="1841696"/>
            <a:ext cx="7179833" cy="4304066"/>
          </a:xfrm>
          <a:prstGeom prst="rect">
            <a:avLst/>
          </a:prstGeom>
          <a:gradFill flip="none" rotWithShape="1">
            <a:gsLst>
              <a:gs pos="0">
                <a:srgbClr val="007434">
                  <a:shade val="30000"/>
                  <a:satMod val="115000"/>
                </a:srgbClr>
              </a:gs>
              <a:gs pos="50000">
                <a:srgbClr val="007434">
                  <a:shade val="67500"/>
                  <a:satMod val="115000"/>
                </a:srgbClr>
              </a:gs>
              <a:gs pos="100000">
                <a:srgbClr val="007434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 txBox="1">
            <a:spLocks/>
          </p:cNvSpPr>
          <p:nvPr/>
        </p:nvSpPr>
        <p:spPr>
          <a:xfrm>
            <a:off x="1198107" y="1196752"/>
            <a:ext cx="7262325" cy="64494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tabLst>
                <a:tab pos="7086600" algn="l"/>
              </a:tabLst>
            </a:pPr>
            <a:r>
              <a:rPr lang="es-AR" altLang="es-AR" sz="2600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SIGEN: </a:t>
            </a:r>
            <a:r>
              <a:rPr lang="es-AR" altLang="es-AR" sz="26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PRÓXIMOS DESAFIOS</a:t>
            </a:r>
            <a:endParaRPr lang="es-AR" altLang="es-AR" sz="2600" dirty="0">
              <a:solidFill>
                <a:schemeClr val="bg1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1444328" y="2132856"/>
            <a:ext cx="6728072" cy="397532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AR" sz="1600" dirty="0" smtClean="0">
                <a:solidFill>
                  <a:schemeClr val="bg1"/>
                </a:solidFill>
              </a:rPr>
              <a:t>Proyectos y Auditorías especiales.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AR" sz="1600" dirty="0" smtClean="0">
                <a:solidFill>
                  <a:schemeClr val="bg1"/>
                </a:solidFill>
              </a:rPr>
              <a:t>Control Interno de la Tecnología de la Información </a:t>
            </a:r>
            <a:r>
              <a:rPr lang="es-AR" sz="1200" dirty="0" smtClean="0">
                <a:solidFill>
                  <a:schemeClr val="bg1"/>
                </a:solidFill>
              </a:rPr>
              <a:t>(</a:t>
            </a:r>
            <a:r>
              <a:rPr lang="es-AR" sz="1200" dirty="0" err="1" smtClean="0">
                <a:solidFill>
                  <a:schemeClr val="bg1"/>
                </a:solidFill>
              </a:rPr>
              <a:t>Res.SIGEN</a:t>
            </a:r>
            <a:r>
              <a:rPr lang="es-AR" sz="1200" dirty="0" smtClean="0">
                <a:solidFill>
                  <a:schemeClr val="bg1"/>
                </a:solidFill>
              </a:rPr>
              <a:t> 48/05)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AR" sz="1600" dirty="0" smtClean="0">
                <a:solidFill>
                  <a:schemeClr val="bg1"/>
                </a:solidFill>
              </a:rPr>
              <a:t>Estandarización de informes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AR" sz="1600" dirty="0" smtClean="0">
                <a:solidFill>
                  <a:schemeClr val="bg1"/>
                </a:solidFill>
              </a:rPr>
              <a:t>Participación activa en el Comité de Control. 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AR" sz="1600" dirty="0" smtClean="0">
                <a:solidFill>
                  <a:schemeClr val="bg1"/>
                </a:solidFill>
              </a:rPr>
              <a:t>Gestión  y evaluación de Riesgos.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AR" sz="1600" dirty="0" smtClean="0">
                <a:solidFill>
                  <a:schemeClr val="bg1"/>
                </a:solidFill>
              </a:rPr>
              <a:t>Fortalecimiento institucional  Prevención de Lavado de Activos y Financiación del Terrorismo (entidades financieras).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AR" sz="1600" dirty="0" smtClean="0">
                <a:solidFill>
                  <a:schemeClr val="bg1"/>
                </a:solidFill>
              </a:rPr>
              <a:t>Mecanismos de medición de la gestión/cumplimiento de objetivos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AR" sz="1600" dirty="0" smtClean="0">
                <a:solidFill>
                  <a:schemeClr val="bg1"/>
                </a:solidFill>
              </a:rPr>
              <a:t>Gestión de Sistemas de Calidad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AR" sz="1600" dirty="0" smtClean="0">
                <a:solidFill>
                  <a:schemeClr val="bg1"/>
                </a:solidFill>
              </a:rPr>
              <a:t>Herramientas metodológicas de autoevaluación (Res. SIGEN 36/11)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AR" sz="1600" dirty="0" smtClean="0">
                <a:solidFill>
                  <a:schemeClr val="bg1"/>
                </a:solidFill>
              </a:rPr>
              <a:t>Fortalecimiento del control en  contrataciones de obra pública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AR" sz="1600" dirty="0" smtClean="0">
                <a:solidFill>
                  <a:schemeClr val="bg1"/>
                </a:solidFill>
              </a:rPr>
              <a:t>Auditorías ambientales </a:t>
            </a:r>
            <a:r>
              <a:rPr lang="es-AR" sz="1200" dirty="0" smtClean="0">
                <a:solidFill>
                  <a:schemeClr val="bg1"/>
                </a:solidFill>
              </a:rPr>
              <a:t>(Resol. SIGEN 74/14)</a:t>
            </a:r>
          </a:p>
          <a:p>
            <a:pPr>
              <a:defRPr/>
            </a:pPr>
            <a:endParaRPr lang="es-AR" sz="1600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115616" y="1657030"/>
            <a:ext cx="2808312" cy="36933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>
              <a:defRPr/>
            </a:pPr>
            <a:r>
              <a:rPr lang="es-AR" sz="1600" b="1" i="1" dirty="0"/>
              <a:t>Profundizar la dinámica de:</a:t>
            </a:r>
          </a:p>
        </p:txBody>
      </p:sp>
      <p:sp>
        <p:nvSpPr>
          <p:cNvPr id="6" name="5 Triángulo isósceles"/>
          <p:cNvSpPr/>
          <p:nvPr/>
        </p:nvSpPr>
        <p:spPr>
          <a:xfrm flipV="1">
            <a:off x="1115616" y="2026362"/>
            <a:ext cx="164983" cy="123747"/>
          </a:xfrm>
          <a:prstGeom prst="triangle">
            <a:avLst>
              <a:gd name="adj" fmla="val 10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64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949198" y="2049411"/>
            <a:ext cx="6048672" cy="1728192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altLang="es-ES" sz="3600" i="1" dirty="0" smtClean="0">
                <a:solidFill>
                  <a:schemeClr val="accent5">
                    <a:lumMod val="50000"/>
                  </a:schemeClr>
                </a:solidFill>
                <a:ea typeface="ＭＳ Ｐゴシック" pitchFamily="34" charset="-128"/>
              </a:rPr>
              <a:t>“Haciendo un buen </a:t>
            </a:r>
            <a:r>
              <a:rPr lang="es-AR" altLang="es-ES" sz="3600" i="1" smtClean="0">
                <a:solidFill>
                  <a:schemeClr val="accent5">
                    <a:lumMod val="50000"/>
                  </a:schemeClr>
                </a:solidFill>
                <a:ea typeface="ＭＳ Ｐゴシック" pitchFamily="34" charset="-128"/>
              </a:rPr>
              <a:t>control interno </a:t>
            </a:r>
            <a:r>
              <a:rPr lang="es-AR" altLang="es-ES" sz="3600" i="1" dirty="0" smtClean="0">
                <a:solidFill>
                  <a:schemeClr val="accent5">
                    <a:lumMod val="50000"/>
                  </a:schemeClr>
                </a:solidFill>
                <a:ea typeface="ＭＳ Ｐゴシック" pitchFamily="34" charset="-128"/>
              </a:rPr>
              <a:t>se logra un buen Gobierno”</a:t>
            </a:r>
            <a:endParaRPr lang="es-AR" altLang="es-ES" sz="3600" i="1" dirty="0">
              <a:solidFill>
                <a:schemeClr val="accent5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49198" y="1805859"/>
            <a:ext cx="6190059" cy="2566116"/>
          </a:xfrm>
          <a:custGeom>
            <a:avLst/>
            <a:gdLst>
              <a:gd name="connsiteX0" fmla="*/ 0 w 6190059"/>
              <a:gd name="connsiteY0" fmla="*/ 0 h 2196244"/>
              <a:gd name="connsiteX1" fmla="*/ 6190059 w 6190059"/>
              <a:gd name="connsiteY1" fmla="*/ 0 h 2196244"/>
              <a:gd name="connsiteX2" fmla="*/ 6190059 w 6190059"/>
              <a:gd name="connsiteY2" fmla="*/ 2196244 h 2196244"/>
              <a:gd name="connsiteX3" fmla="*/ 0 w 6190059"/>
              <a:gd name="connsiteY3" fmla="*/ 2196244 h 2196244"/>
              <a:gd name="connsiteX4" fmla="*/ 0 w 6190059"/>
              <a:gd name="connsiteY4" fmla="*/ 0 h 2196244"/>
              <a:gd name="connsiteX0" fmla="*/ 0 w 6190059"/>
              <a:gd name="connsiteY0" fmla="*/ 0 h 2413760"/>
              <a:gd name="connsiteX1" fmla="*/ 6190059 w 6190059"/>
              <a:gd name="connsiteY1" fmla="*/ 0 h 2413760"/>
              <a:gd name="connsiteX2" fmla="*/ 6190059 w 6190059"/>
              <a:gd name="connsiteY2" fmla="*/ 2196244 h 2413760"/>
              <a:gd name="connsiteX3" fmla="*/ 4594352 w 6190059"/>
              <a:gd name="connsiteY3" fmla="*/ 2413715 h 2413760"/>
              <a:gd name="connsiteX4" fmla="*/ 0 w 6190059"/>
              <a:gd name="connsiteY4" fmla="*/ 2196244 h 2413760"/>
              <a:gd name="connsiteX5" fmla="*/ 0 w 6190059"/>
              <a:gd name="connsiteY5" fmla="*/ 0 h 2413760"/>
              <a:gd name="connsiteX0" fmla="*/ 0 w 6190059"/>
              <a:gd name="connsiteY0" fmla="*/ 0 h 2413760"/>
              <a:gd name="connsiteX1" fmla="*/ 6190059 w 6190059"/>
              <a:gd name="connsiteY1" fmla="*/ 0 h 2413760"/>
              <a:gd name="connsiteX2" fmla="*/ 6190059 w 6190059"/>
              <a:gd name="connsiteY2" fmla="*/ 2196244 h 2413760"/>
              <a:gd name="connsiteX3" fmla="*/ 4594352 w 6190059"/>
              <a:gd name="connsiteY3" fmla="*/ 2413715 h 2413760"/>
              <a:gd name="connsiteX4" fmla="*/ 4565777 w 6190059"/>
              <a:gd name="connsiteY4" fmla="*/ 2213690 h 2413760"/>
              <a:gd name="connsiteX5" fmla="*/ 0 w 6190059"/>
              <a:gd name="connsiteY5" fmla="*/ 2196244 h 2413760"/>
              <a:gd name="connsiteX6" fmla="*/ 0 w 6190059"/>
              <a:gd name="connsiteY6" fmla="*/ 0 h 2413760"/>
              <a:gd name="connsiteX0" fmla="*/ 0 w 6190059"/>
              <a:gd name="connsiteY0" fmla="*/ 0 h 2413760"/>
              <a:gd name="connsiteX1" fmla="*/ 6190059 w 6190059"/>
              <a:gd name="connsiteY1" fmla="*/ 0 h 2413760"/>
              <a:gd name="connsiteX2" fmla="*/ 6190059 w 6190059"/>
              <a:gd name="connsiteY2" fmla="*/ 2196244 h 2413760"/>
              <a:gd name="connsiteX3" fmla="*/ 4594352 w 6190059"/>
              <a:gd name="connsiteY3" fmla="*/ 2413715 h 2413760"/>
              <a:gd name="connsiteX4" fmla="*/ 4565777 w 6190059"/>
              <a:gd name="connsiteY4" fmla="*/ 2213690 h 2413760"/>
              <a:gd name="connsiteX5" fmla="*/ 3537077 w 6190059"/>
              <a:gd name="connsiteY5" fmla="*/ 2213690 h 2413760"/>
              <a:gd name="connsiteX6" fmla="*/ 0 w 6190059"/>
              <a:gd name="connsiteY6" fmla="*/ 2196244 h 2413760"/>
              <a:gd name="connsiteX7" fmla="*/ 0 w 6190059"/>
              <a:gd name="connsiteY7" fmla="*/ 0 h 2413760"/>
              <a:gd name="connsiteX0" fmla="*/ 0 w 6190059"/>
              <a:gd name="connsiteY0" fmla="*/ 0 h 2413760"/>
              <a:gd name="connsiteX1" fmla="*/ 6190059 w 6190059"/>
              <a:gd name="connsiteY1" fmla="*/ 0 h 2413760"/>
              <a:gd name="connsiteX2" fmla="*/ 6190059 w 6190059"/>
              <a:gd name="connsiteY2" fmla="*/ 2196244 h 2413760"/>
              <a:gd name="connsiteX3" fmla="*/ 4594352 w 6190059"/>
              <a:gd name="connsiteY3" fmla="*/ 2413715 h 2413760"/>
              <a:gd name="connsiteX4" fmla="*/ 4099052 w 6190059"/>
              <a:gd name="connsiteY4" fmla="*/ 2299415 h 2413760"/>
              <a:gd name="connsiteX5" fmla="*/ 3537077 w 6190059"/>
              <a:gd name="connsiteY5" fmla="*/ 2213690 h 2413760"/>
              <a:gd name="connsiteX6" fmla="*/ 0 w 6190059"/>
              <a:gd name="connsiteY6" fmla="*/ 2196244 h 2413760"/>
              <a:gd name="connsiteX7" fmla="*/ 0 w 6190059"/>
              <a:gd name="connsiteY7" fmla="*/ 0 h 2413760"/>
              <a:gd name="connsiteX0" fmla="*/ 0 w 6190059"/>
              <a:gd name="connsiteY0" fmla="*/ 0 h 2299415"/>
              <a:gd name="connsiteX1" fmla="*/ 6190059 w 6190059"/>
              <a:gd name="connsiteY1" fmla="*/ 0 h 2299415"/>
              <a:gd name="connsiteX2" fmla="*/ 6190059 w 6190059"/>
              <a:gd name="connsiteY2" fmla="*/ 2196244 h 2299415"/>
              <a:gd name="connsiteX3" fmla="*/ 4518152 w 6190059"/>
              <a:gd name="connsiteY3" fmla="*/ 2223215 h 2299415"/>
              <a:gd name="connsiteX4" fmla="*/ 4099052 w 6190059"/>
              <a:gd name="connsiteY4" fmla="*/ 2299415 h 2299415"/>
              <a:gd name="connsiteX5" fmla="*/ 3537077 w 6190059"/>
              <a:gd name="connsiteY5" fmla="*/ 2213690 h 2299415"/>
              <a:gd name="connsiteX6" fmla="*/ 0 w 6190059"/>
              <a:gd name="connsiteY6" fmla="*/ 2196244 h 2299415"/>
              <a:gd name="connsiteX7" fmla="*/ 0 w 6190059"/>
              <a:gd name="connsiteY7" fmla="*/ 0 h 2299415"/>
              <a:gd name="connsiteX0" fmla="*/ 0 w 6190059"/>
              <a:gd name="connsiteY0" fmla="*/ 0 h 2499441"/>
              <a:gd name="connsiteX1" fmla="*/ 6190059 w 6190059"/>
              <a:gd name="connsiteY1" fmla="*/ 0 h 2499441"/>
              <a:gd name="connsiteX2" fmla="*/ 6190059 w 6190059"/>
              <a:gd name="connsiteY2" fmla="*/ 2196244 h 2499441"/>
              <a:gd name="connsiteX3" fmla="*/ 4518152 w 6190059"/>
              <a:gd name="connsiteY3" fmla="*/ 2223215 h 2499441"/>
              <a:gd name="connsiteX4" fmla="*/ 4099052 w 6190059"/>
              <a:gd name="connsiteY4" fmla="*/ 2299415 h 2499441"/>
              <a:gd name="connsiteX5" fmla="*/ 4365752 w 6190059"/>
              <a:gd name="connsiteY5" fmla="*/ 2499441 h 2499441"/>
              <a:gd name="connsiteX6" fmla="*/ 3537077 w 6190059"/>
              <a:gd name="connsiteY6" fmla="*/ 2213690 h 2499441"/>
              <a:gd name="connsiteX7" fmla="*/ 0 w 6190059"/>
              <a:gd name="connsiteY7" fmla="*/ 2196244 h 2499441"/>
              <a:gd name="connsiteX8" fmla="*/ 0 w 6190059"/>
              <a:gd name="connsiteY8" fmla="*/ 0 h 2499441"/>
              <a:gd name="connsiteX0" fmla="*/ 0 w 6190059"/>
              <a:gd name="connsiteY0" fmla="*/ 0 h 2499449"/>
              <a:gd name="connsiteX1" fmla="*/ 6190059 w 6190059"/>
              <a:gd name="connsiteY1" fmla="*/ 0 h 2499449"/>
              <a:gd name="connsiteX2" fmla="*/ 6190059 w 6190059"/>
              <a:gd name="connsiteY2" fmla="*/ 2196244 h 2499449"/>
              <a:gd name="connsiteX3" fmla="*/ 4518152 w 6190059"/>
              <a:gd name="connsiteY3" fmla="*/ 2223215 h 2499449"/>
              <a:gd name="connsiteX4" fmla="*/ 4365752 w 6190059"/>
              <a:gd name="connsiteY4" fmla="*/ 2499441 h 2499449"/>
              <a:gd name="connsiteX5" fmla="*/ 3537077 w 6190059"/>
              <a:gd name="connsiteY5" fmla="*/ 2213690 h 2499449"/>
              <a:gd name="connsiteX6" fmla="*/ 0 w 6190059"/>
              <a:gd name="connsiteY6" fmla="*/ 2196244 h 2499449"/>
              <a:gd name="connsiteX7" fmla="*/ 0 w 6190059"/>
              <a:gd name="connsiteY7" fmla="*/ 0 h 2499449"/>
              <a:gd name="connsiteX0" fmla="*/ 0 w 6190059"/>
              <a:gd name="connsiteY0" fmla="*/ 0 h 2499448"/>
              <a:gd name="connsiteX1" fmla="*/ 6190059 w 6190059"/>
              <a:gd name="connsiteY1" fmla="*/ 0 h 2499448"/>
              <a:gd name="connsiteX2" fmla="*/ 6190059 w 6190059"/>
              <a:gd name="connsiteY2" fmla="*/ 2196244 h 2499448"/>
              <a:gd name="connsiteX3" fmla="*/ 4518152 w 6190059"/>
              <a:gd name="connsiteY3" fmla="*/ 2204165 h 2499448"/>
              <a:gd name="connsiteX4" fmla="*/ 4365752 w 6190059"/>
              <a:gd name="connsiteY4" fmla="*/ 2499441 h 2499448"/>
              <a:gd name="connsiteX5" fmla="*/ 3537077 w 6190059"/>
              <a:gd name="connsiteY5" fmla="*/ 2213690 h 2499448"/>
              <a:gd name="connsiteX6" fmla="*/ 0 w 6190059"/>
              <a:gd name="connsiteY6" fmla="*/ 2196244 h 2499448"/>
              <a:gd name="connsiteX7" fmla="*/ 0 w 6190059"/>
              <a:gd name="connsiteY7" fmla="*/ 0 h 2499448"/>
              <a:gd name="connsiteX0" fmla="*/ 0 w 6190059"/>
              <a:gd name="connsiteY0" fmla="*/ 0 h 2499448"/>
              <a:gd name="connsiteX1" fmla="*/ 6190059 w 6190059"/>
              <a:gd name="connsiteY1" fmla="*/ 0 h 2499448"/>
              <a:gd name="connsiteX2" fmla="*/ 6190059 w 6190059"/>
              <a:gd name="connsiteY2" fmla="*/ 2196244 h 2499448"/>
              <a:gd name="connsiteX3" fmla="*/ 4518152 w 6190059"/>
              <a:gd name="connsiteY3" fmla="*/ 2204165 h 2499448"/>
              <a:gd name="connsiteX4" fmla="*/ 4461002 w 6190059"/>
              <a:gd name="connsiteY4" fmla="*/ 2499441 h 2499448"/>
              <a:gd name="connsiteX5" fmla="*/ 3537077 w 6190059"/>
              <a:gd name="connsiteY5" fmla="*/ 2213690 h 2499448"/>
              <a:gd name="connsiteX6" fmla="*/ 0 w 6190059"/>
              <a:gd name="connsiteY6" fmla="*/ 2196244 h 2499448"/>
              <a:gd name="connsiteX7" fmla="*/ 0 w 6190059"/>
              <a:gd name="connsiteY7" fmla="*/ 0 h 2499448"/>
              <a:gd name="connsiteX0" fmla="*/ 0 w 6190059"/>
              <a:gd name="connsiteY0" fmla="*/ 0 h 2499441"/>
              <a:gd name="connsiteX1" fmla="*/ 6190059 w 6190059"/>
              <a:gd name="connsiteY1" fmla="*/ 0 h 2499441"/>
              <a:gd name="connsiteX2" fmla="*/ 6190059 w 6190059"/>
              <a:gd name="connsiteY2" fmla="*/ 2196244 h 2499441"/>
              <a:gd name="connsiteX3" fmla="*/ 4518152 w 6190059"/>
              <a:gd name="connsiteY3" fmla="*/ 2204165 h 2499441"/>
              <a:gd name="connsiteX4" fmla="*/ 4461002 w 6190059"/>
              <a:gd name="connsiteY4" fmla="*/ 2499441 h 2499441"/>
              <a:gd name="connsiteX5" fmla="*/ 3537077 w 6190059"/>
              <a:gd name="connsiteY5" fmla="*/ 2213690 h 2499441"/>
              <a:gd name="connsiteX6" fmla="*/ 0 w 6190059"/>
              <a:gd name="connsiteY6" fmla="*/ 2196244 h 2499441"/>
              <a:gd name="connsiteX7" fmla="*/ 0 w 6190059"/>
              <a:gd name="connsiteY7" fmla="*/ 0 h 2499441"/>
              <a:gd name="connsiteX0" fmla="*/ 0 w 6190059"/>
              <a:gd name="connsiteY0" fmla="*/ 0 h 2499441"/>
              <a:gd name="connsiteX1" fmla="*/ 6190059 w 6190059"/>
              <a:gd name="connsiteY1" fmla="*/ 0 h 2499441"/>
              <a:gd name="connsiteX2" fmla="*/ 6190059 w 6190059"/>
              <a:gd name="connsiteY2" fmla="*/ 2196244 h 2499441"/>
              <a:gd name="connsiteX3" fmla="*/ 4518152 w 6190059"/>
              <a:gd name="connsiteY3" fmla="*/ 2204165 h 2499441"/>
              <a:gd name="connsiteX4" fmla="*/ 4461002 w 6190059"/>
              <a:gd name="connsiteY4" fmla="*/ 2499441 h 2499441"/>
              <a:gd name="connsiteX5" fmla="*/ 3537077 w 6190059"/>
              <a:gd name="connsiteY5" fmla="*/ 2213690 h 2499441"/>
              <a:gd name="connsiteX6" fmla="*/ 0 w 6190059"/>
              <a:gd name="connsiteY6" fmla="*/ 2196244 h 2499441"/>
              <a:gd name="connsiteX7" fmla="*/ 0 w 6190059"/>
              <a:gd name="connsiteY7" fmla="*/ 0 h 2499441"/>
              <a:gd name="connsiteX0" fmla="*/ 0 w 6190059"/>
              <a:gd name="connsiteY0" fmla="*/ 0 h 2508966"/>
              <a:gd name="connsiteX1" fmla="*/ 6190059 w 6190059"/>
              <a:gd name="connsiteY1" fmla="*/ 0 h 2508966"/>
              <a:gd name="connsiteX2" fmla="*/ 6190059 w 6190059"/>
              <a:gd name="connsiteY2" fmla="*/ 2196244 h 2508966"/>
              <a:gd name="connsiteX3" fmla="*/ 4518152 w 6190059"/>
              <a:gd name="connsiteY3" fmla="*/ 2204165 h 2508966"/>
              <a:gd name="connsiteX4" fmla="*/ 4537202 w 6190059"/>
              <a:gd name="connsiteY4" fmla="*/ 2508966 h 2508966"/>
              <a:gd name="connsiteX5" fmla="*/ 3537077 w 6190059"/>
              <a:gd name="connsiteY5" fmla="*/ 2213690 h 2508966"/>
              <a:gd name="connsiteX6" fmla="*/ 0 w 6190059"/>
              <a:gd name="connsiteY6" fmla="*/ 2196244 h 2508966"/>
              <a:gd name="connsiteX7" fmla="*/ 0 w 6190059"/>
              <a:gd name="connsiteY7" fmla="*/ 0 h 2508966"/>
              <a:gd name="connsiteX0" fmla="*/ 0 w 6190059"/>
              <a:gd name="connsiteY0" fmla="*/ 0 h 2508966"/>
              <a:gd name="connsiteX1" fmla="*/ 6190059 w 6190059"/>
              <a:gd name="connsiteY1" fmla="*/ 0 h 2508966"/>
              <a:gd name="connsiteX2" fmla="*/ 6190059 w 6190059"/>
              <a:gd name="connsiteY2" fmla="*/ 2196244 h 2508966"/>
              <a:gd name="connsiteX3" fmla="*/ 4518152 w 6190059"/>
              <a:gd name="connsiteY3" fmla="*/ 2204165 h 2508966"/>
              <a:gd name="connsiteX4" fmla="*/ 4537202 w 6190059"/>
              <a:gd name="connsiteY4" fmla="*/ 2508966 h 2508966"/>
              <a:gd name="connsiteX5" fmla="*/ 3537077 w 6190059"/>
              <a:gd name="connsiteY5" fmla="*/ 2213690 h 2508966"/>
              <a:gd name="connsiteX6" fmla="*/ 0 w 6190059"/>
              <a:gd name="connsiteY6" fmla="*/ 2196244 h 2508966"/>
              <a:gd name="connsiteX7" fmla="*/ 0 w 6190059"/>
              <a:gd name="connsiteY7" fmla="*/ 0 h 2508966"/>
              <a:gd name="connsiteX0" fmla="*/ 0 w 6190059"/>
              <a:gd name="connsiteY0" fmla="*/ 0 h 2489916"/>
              <a:gd name="connsiteX1" fmla="*/ 6190059 w 6190059"/>
              <a:gd name="connsiteY1" fmla="*/ 0 h 2489916"/>
              <a:gd name="connsiteX2" fmla="*/ 6190059 w 6190059"/>
              <a:gd name="connsiteY2" fmla="*/ 2196244 h 2489916"/>
              <a:gd name="connsiteX3" fmla="*/ 4518152 w 6190059"/>
              <a:gd name="connsiteY3" fmla="*/ 2204165 h 2489916"/>
              <a:gd name="connsiteX4" fmla="*/ 4508627 w 6190059"/>
              <a:gd name="connsiteY4" fmla="*/ 2489916 h 2489916"/>
              <a:gd name="connsiteX5" fmla="*/ 3537077 w 6190059"/>
              <a:gd name="connsiteY5" fmla="*/ 2213690 h 2489916"/>
              <a:gd name="connsiteX6" fmla="*/ 0 w 6190059"/>
              <a:gd name="connsiteY6" fmla="*/ 2196244 h 2489916"/>
              <a:gd name="connsiteX7" fmla="*/ 0 w 6190059"/>
              <a:gd name="connsiteY7" fmla="*/ 0 h 2489916"/>
              <a:gd name="connsiteX0" fmla="*/ 0 w 6190059"/>
              <a:gd name="connsiteY0" fmla="*/ 0 h 2489916"/>
              <a:gd name="connsiteX1" fmla="*/ 6190059 w 6190059"/>
              <a:gd name="connsiteY1" fmla="*/ 0 h 2489916"/>
              <a:gd name="connsiteX2" fmla="*/ 6190059 w 6190059"/>
              <a:gd name="connsiteY2" fmla="*/ 2196244 h 2489916"/>
              <a:gd name="connsiteX3" fmla="*/ 4518152 w 6190059"/>
              <a:gd name="connsiteY3" fmla="*/ 2204165 h 2489916"/>
              <a:gd name="connsiteX4" fmla="*/ 4508627 w 6190059"/>
              <a:gd name="connsiteY4" fmla="*/ 2489916 h 2489916"/>
              <a:gd name="connsiteX5" fmla="*/ 3679952 w 6190059"/>
              <a:gd name="connsiteY5" fmla="*/ 2232740 h 2489916"/>
              <a:gd name="connsiteX6" fmla="*/ 0 w 6190059"/>
              <a:gd name="connsiteY6" fmla="*/ 2196244 h 2489916"/>
              <a:gd name="connsiteX7" fmla="*/ 0 w 6190059"/>
              <a:gd name="connsiteY7" fmla="*/ 0 h 2489916"/>
              <a:gd name="connsiteX0" fmla="*/ 0 w 6190059"/>
              <a:gd name="connsiteY0" fmla="*/ 0 h 2489916"/>
              <a:gd name="connsiteX1" fmla="*/ 6190059 w 6190059"/>
              <a:gd name="connsiteY1" fmla="*/ 0 h 2489916"/>
              <a:gd name="connsiteX2" fmla="*/ 6190059 w 6190059"/>
              <a:gd name="connsiteY2" fmla="*/ 2196244 h 2489916"/>
              <a:gd name="connsiteX3" fmla="*/ 4518152 w 6190059"/>
              <a:gd name="connsiteY3" fmla="*/ 2204165 h 2489916"/>
              <a:gd name="connsiteX4" fmla="*/ 4403852 w 6190059"/>
              <a:gd name="connsiteY4" fmla="*/ 2213691 h 2489916"/>
              <a:gd name="connsiteX5" fmla="*/ 4508627 w 6190059"/>
              <a:gd name="connsiteY5" fmla="*/ 2489916 h 2489916"/>
              <a:gd name="connsiteX6" fmla="*/ 3679952 w 6190059"/>
              <a:gd name="connsiteY6" fmla="*/ 2232740 h 2489916"/>
              <a:gd name="connsiteX7" fmla="*/ 0 w 6190059"/>
              <a:gd name="connsiteY7" fmla="*/ 2196244 h 2489916"/>
              <a:gd name="connsiteX8" fmla="*/ 0 w 6190059"/>
              <a:gd name="connsiteY8" fmla="*/ 0 h 2489916"/>
              <a:gd name="connsiteX0" fmla="*/ 0 w 6190059"/>
              <a:gd name="connsiteY0" fmla="*/ 0 h 2461341"/>
              <a:gd name="connsiteX1" fmla="*/ 6190059 w 6190059"/>
              <a:gd name="connsiteY1" fmla="*/ 0 h 2461341"/>
              <a:gd name="connsiteX2" fmla="*/ 6190059 w 6190059"/>
              <a:gd name="connsiteY2" fmla="*/ 2196244 h 2461341"/>
              <a:gd name="connsiteX3" fmla="*/ 4518152 w 6190059"/>
              <a:gd name="connsiteY3" fmla="*/ 2204165 h 2461341"/>
              <a:gd name="connsiteX4" fmla="*/ 4403852 w 6190059"/>
              <a:gd name="connsiteY4" fmla="*/ 2213691 h 2461341"/>
              <a:gd name="connsiteX5" fmla="*/ 4337177 w 6190059"/>
              <a:gd name="connsiteY5" fmla="*/ 2461341 h 2461341"/>
              <a:gd name="connsiteX6" fmla="*/ 3679952 w 6190059"/>
              <a:gd name="connsiteY6" fmla="*/ 2232740 h 2461341"/>
              <a:gd name="connsiteX7" fmla="*/ 0 w 6190059"/>
              <a:gd name="connsiteY7" fmla="*/ 2196244 h 2461341"/>
              <a:gd name="connsiteX8" fmla="*/ 0 w 6190059"/>
              <a:gd name="connsiteY8" fmla="*/ 0 h 2461341"/>
              <a:gd name="connsiteX0" fmla="*/ 0 w 6190059"/>
              <a:gd name="connsiteY0" fmla="*/ 0 h 2461341"/>
              <a:gd name="connsiteX1" fmla="*/ 6190059 w 6190059"/>
              <a:gd name="connsiteY1" fmla="*/ 0 h 2461341"/>
              <a:gd name="connsiteX2" fmla="*/ 6190059 w 6190059"/>
              <a:gd name="connsiteY2" fmla="*/ 2196244 h 2461341"/>
              <a:gd name="connsiteX3" fmla="*/ 4518152 w 6190059"/>
              <a:gd name="connsiteY3" fmla="*/ 2204165 h 2461341"/>
              <a:gd name="connsiteX4" fmla="*/ 4403852 w 6190059"/>
              <a:gd name="connsiteY4" fmla="*/ 2213691 h 2461341"/>
              <a:gd name="connsiteX5" fmla="*/ 4337177 w 6190059"/>
              <a:gd name="connsiteY5" fmla="*/ 2461341 h 2461341"/>
              <a:gd name="connsiteX6" fmla="*/ 3679952 w 6190059"/>
              <a:gd name="connsiteY6" fmla="*/ 2232740 h 2461341"/>
              <a:gd name="connsiteX7" fmla="*/ 0 w 6190059"/>
              <a:gd name="connsiteY7" fmla="*/ 2196244 h 2461341"/>
              <a:gd name="connsiteX8" fmla="*/ 0 w 6190059"/>
              <a:gd name="connsiteY8" fmla="*/ 0 h 2461341"/>
              <a:gd name="connsiteX0" fmla="*/ 0 w 6190059"/>
              <a:gd name="connsiteY0" fmla="*/ 0 h 2461341"/>
              <a:gd name="connsiteX1" fmla="*/ 6190059 w 6190059"/>
              <a:gd name="connsiteY1" fmla="*/ 0 h 2461341"/>
              <a:gd name="connsiteX2" fmla="*/ 6190059 w 6190059"/>
              <a:gd name="connsiteY2" fmla="*/ 2196244 h 2461341"/>
              <a:gd name="connsiteX3" fmla="*/ 4518152 w 6190059"/>
              <a:gd name="connsiteY3" fmla="*/ 2204165 h 2461341"/>
              <a:gd name="connsiteX4" fmla="*/ 4327652 w 6190059"/>
              <a:gd name="connsiteY4" fmla="*/ 2223216 h 2461341"/>
              <a:gd name="connsiteX5" fmla="*/ 4337177 w 6190059"/>
              <a:gd name="connsiteY5" fmla="*/ 2461341 h 2461341"/>
              <a:gd name="connsiteX6" fmla="*/ 3679952 w 6190059"/>
              <a:gd name="connsiteY6" fmla="*/ 2232740 h 2461341"/>
              <a:gd name="connsiteX7" fmla="*/ 0 w 6190059"/>
              <a:gd name="connsiteY7" fmla="*/ 2196244 h 2461341"/>
              <a:gd name="connsiteX8" fmla="*/ 0 w 6190059"/>
              <a:gd name="connsiteY8" fmla="*/ 0 h 2461341"/>
              <a:gd name="connsiteX0" fmla="*/ 0 w 6190059"/>
              <a:gd name="connsiteY0" fmla="*/ 0 h 2461341"/>
              <a:gd name="connsiteX1" fmla="*/ 6190059 w 6190059"/>
              <a:gd name="connsiteY1" fmla="*/ 0 h 2461341"/>
              <a:gd name="connsiteX2" fmla="*/ 6190059 w 6190059"/>
              <a:gd name="connsiteY2" fmla="*/ 2196244 h 2461341"/>
              <a:gd name="connsiteX3" fmla="*/ 4327652 w 6190059"/>
              <a:gd name="connsiteY3" fmla="*/ 2223216 h 2461341"/>
              <a:gd name="connsiteX4" fmla="*/ 4337177 w 6190059"/>
              <a:gd name="connsiteY4" fmla="*/ 2461341 h 2461341"/>
              <a:gd name="connsiteX5" fmla="*/ 3679952 w 6190059"/>
              <a:gd name="connsiteY5" fmla="*/ 2232740 h 2461341"/>
              <a:gd name="connsiteX6" fmla="*/ 0 w 6190059"/>
              <a:gd name="connsiteY6" fmla="*/ 2196244 h 2461341"/>
              <a:gd name="connsiteX7" fmla="*/ 0 w 6190059"/>
              <a:gd name="connsiteY7" fmla="*/ 0 h 2461341"/>
              <a:gd name="connsiteX0" fmla="*/ 0 w 6190059"/>
              <a:gd name="connsiteY0" fmla="*/ 0 h 2461341"/>
              <a:gd name="connsiteX1" fmla="*/ 6190059 w 6190059"/>
              <a:gd name="connsiteY1" fmla="*/ 0 h 2461341"/>
              <a:gd name="connsiteX2" fmla="*/ 6190059 w 6190059"/>
              <a:gd name="connsiteY2" fmla="*/ 2196244 h 2461341"/>
              <a:gd name="connsiteX3" fmla="*/ 4346702 w 6190059"/>
              <a:gd name="connsiteY3" fmla="*/ 2194641 h 2461341"/>
              <a:gd name="connsiteX4" fmla="*/ 4337177 w 6190059"/>
              <a:gd name="connsiteY4" fmla="*/ 2461341 h 2461341"/>
              <a:gd name="connsiteX5" fmla="*/ 3679952 w 6190059"/>
              <a:gd name="connsiteY5" fmla="*/ 2232740 h 2461341"/>
              <a:gd name="connsiteX6" fmla="*/ 0 w 6190059"/>
              <a:gd name="connsiteY6" fmla="*/ 2196244 h 2461341"/>
              <a:gd name="connsiteX7" fmla="*/ 0 w 6190059"/>
              <a:gd name="connsiteY7" fmla="*/ 0 h 2461341"/>
              <a:gd name="connsiteX0" fmla="*/ 0 w 6190059"/>
              <a:gd name="connsiteY0" fmla="*/ 0 h 2461341"/>
              <a:gd name="connsiteX1" fmla="*/ 6190059 w 6190059"/>
              <a:gd name="connsiteY1" fmla="*/ 0 h 2461341"/>
              <a:gd name="connsiteX2" fmla="*/ 6190059 w 6190059"/>
              <a:gd name="connsiteY2" fmla="*/ 2196244 h 2461341"/>
              <a:gd name="connsiteX3" fmla="*/ 4346702 w 6190059"/>
              <a:gd name="connsiteY3" fmla="*/ 2194641 h 2461341"/>
              <a:gd name="connsiteX4" fmla="*/ 4337177 w 6190059"/>
              <a:gd name="connsiteY4" fmla="*/ 2461341 h 2461341"/>
              <a:gd name="connsiteX5" fmla="*/ 3679952 w 6190059"/>
              <a:gd name="connsiteY5" fmla="*/ 2232740 h 2461341"/>
              <a:gd name="connsiteX6" fmla="*/ 0 w 6190059"/>
              <a:gd name="connsiteY6" fmla="*/ 2196244 h 2461341"/>
              <a:gd name="connsiteX7" fmla="*/ 0 w 6190059"/>
              <a:gd name="connsiteY7" fmla="*/ 0 h 2461341"/>
              <a:gd name="connsiteX0" fmla="*/ 0 w 6190059"/>
              <a:gd name="connsiteY0" fmla="*/ 0 h 2470866"/>
              <a:gd name="connsiteX1" fmla="*/ 6190059 w 6190059"/>
              <a:gd name="connsiteY1" fmla="*/ 0 h 2470866"/>
              <a:gd name="connsiteX2" fmla="*/ 6190059 w 6190059"/>
              <a:gd name="connsiteY2" fmla="*/ 2196244 h 2470866"/>
              <a:gd name="connsiteX3" fmla="*/ 4346702 w 6190059"/>
              <a:gd name="connsiteY3" fmla="*/ 2194641 h 2470866"/>
              <a:gd name="connsiteX4" fmla="*/ 4365752 w 6190059"/>
              <a:gd name="connsiteY4" fmla="*/ 2470866 h 2470866"/>
              <a:gd name="connsiteX5" fmla="*/ 3679952 w 6190059"/>
              <a:gd name="connsiteY5" fmla="*/ 2232740 h 2470866"/>
              <a:gd name="connsiteX6" fmla="*/ 0 w 6190059"/>
              <a:gd name="connsiteY6" fmla="*/ 2196244 h 2470866"/>
              <a:gd name="connsiteX7" fmla="*/ 0 w 6190059"/>
              <a:gd name="connsiteY7" fmla="*/ 0 h 2470866"/>
              <a:gd name="connsiteX0" fmla="*/ 0 w 6190059"/>
              <a:gd name="connsiteY0" fmla="*/ 0 h 2566116"/>
              <a:gd name="connsiteX1" fmla="*/ 6190059 w 6190059"/>
              <a:gd name="connsiteY1" fmla="*/ 0 h 2566116"/>
              <a:gd name="connsiteX2" fmla="*/ 6190059 w 6190059"/>
              <a:gd name="connsiteY2" fmla="*/ 2196244 h 2566116"/>
              <a:gd name="connsiteX3" fmla="*/ 4346702 w 6190059"/>
              <a:gd name="connsiteY3" fmla="*/ 2194641 h 2566116"/>
              <a:gd name="connsiteX4" fmla="*/ 4346702 w 6190059"/>
              <a:gd name="connsiteY4" fmla="*/ 2566116 h 2566116"/>
              <a:gd name="connsiteX5" fmla="*/ 3679952 w 6190059"/>
              <a:gd name="connsiteY5" fmla="*/ 2232740 h 2566116"/>
              <a:gd name="connsiteX6" fmla="*/ 0 w 6190059"/>
              <a:gd name="connsiteY6" fmla="*/ 2196244 h 2566116"/>
              <a:gd name="connsiteX7" fmla="*/ 0 w 6190059"/>
              <a:gd name="connsiteY7" fmla="*/ 0 h 256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90059" h="2566116">
                <a:moveTo>
                  <a:pt x="0" y="0"/>
                </a:moveTo>
                <a:lnTo>
                  <a:pt x="6190059" y="0"/>
                </a:lnTo>
                <a:lnTo>
                  <a:pt x="6190059" y="2196244"/>
                </a:lnTo>
                <a:lnTo>
                  <a:pt x="4346702" y="2194641"/>
                </a:lnTo>
                <a:cubicBezTo>
                  <a:pt x="4345115" y="2242266"/>
                  <a:pt x="4340352" y="2470866"/>
                  <a:pt x="4346702" y="2566116"/>
                </a:cubicBezTo>
                <a:lnTo>
                  <a:pt x="3679952" y="2232740"/>
                </a:lnTo>
                <a:lnTo>
                  <a:pt x="0" y="2196244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5343847" y="4509120"/>
            <a:ext cx="2880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s-ES" altLang="es-AR" sz="2000" b="1" dirty="0" smtClean="0">
                <a:solidFill>
                  <a:srgbClr val="002060"/>
                </a:solidFill>
              </a:rPr>
              <a:t>Dr. Alberto </a:t>
            </a:r>
            <a:r>
              <a:rPr lang="es-ES" altLang="es-AR" sz="2000" b="1" dirty="0" err="1" smtClean="0">
                <a:solidFill>
                  <a:srgbClr val="002060"/>
                </a:solidFill>
              </a:rPr>
              <a:t>Gowland</a:t>
            </a:r>
            <a:r>
              <a:rPr lang="es-ES" altLang="es-AR" sz="2000" b="1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s-ES" altLang="es-AR" dirty="0" smtClean="0">
                <a:solidFill>
                  <a:srgbClr val="002060"/>
                </a:solidFill>
              </a:rPr>
              <a:t>Síndico General de la Nación</a:t>
            </a:r>
          </a:p>
          <a:p>
            <a:pPr>
              <a:buFont typeface="Wingdings" pitchFamily="2" charset="2"/>
              <a:buNone/>
            </a:pPr>
            <a:r>
              <a:rPr lang="es-ES" altLang="es-AR" dirty="0" smtClean="0">
                <a:solidFill>
                  <a:srgbClr val="002060"/>
                </a:solidFill>
              </a:rPr>
              <a:t>República Argentina</a:t>
            </a:r>
          </a:p>
        </p:txBody>
      </p:sp>
    </p:spTree>
    <p:extLst>
      <p:ext uri="{BB962C8B-B14F-4D97-AF65-F5344CB8AC3E}">
        <p14:creationId xmlns:p14="http://schemas.microsoft.com/office/powerpoint/2010/main" val="5764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57600" y="2984004"/>
            <a:ext cx="2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AR" sz="3200" b="1" i="1" dirty="0" smtClean="0">
                <a:solidFill>
                  <a:srgbClr val="002060"/>
                </a:solidFill>
                <a:ea typeface="ＭＳ Ｐゴシック" pitchFamily="34" charset="-128"/>
              </a:rPr>
              <a:t>Muchas gracias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851920" y="533086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" altLang="es-AR" dirty="0" smtClean="0">
                <a:solidFill>
                  <a:srgbClr val="002060"/>
                </a:solidFill>
                <a:ea typeface="ＭＳ Ｐゴシック" pitchFamily="34" charset="-128"/>
                <a:hlinkClick r:id="rId2"/>
              </a:rPr>
              <a:t>www.sigen.gob.ar</a:t>
            </a:r>
            <a:r>
              <a:rPr lang="es-ES" altLang="es-AR" dirty="0" smtClean="0">
                <a:solidFill>
                  <a:srgbClr val="002060"/>
                </a:solidFill>
                <a:ea typeface="ＭＳ Ｐゴシック" pitchFamily="34" charset="-128"/>
              </a:rPr>
              <a:t> / </a:t>
            </a:r>
            <a:r>
              <a:rPr lang="es-ES" altLang="es-AR" dirty="0" smtClean="0">
                <a:solidFill>
                  <a:srgbClr val="002060"/>
                </a:solidFill>
                <a:ea typeface="ＭＳ Ｐゴシック" pitchFamily="34" charset="-128"/>
                <a:hlinkClick r:id="rId3"/>
              </a:rPr>
              <a:t>www.reogci.org.ar</a:t>
            </a:r>
            <a:endParaRPr lang="es-ES" altLang="es-AR" dirty="0" smtClean="0">
              <a:solidFill>
                <a:srgbClr val="002060"/>
              </a:solidFill>
              <a:ea typeface="ＭＳ Ｐゴシック" pitchFamily="34" charset="-128"/>
            </a:endParaRPr>
          </a:p>
          <a:p>
            <a:pPr algn="r"/>
            <a:r>
              <a:rPr lang="es-ES" altLang="es-AR" dirty="0" smtClean="0">
                <a:solidFill>
                  <a:srgbClr val="002060"/>
                </a:solidFill>
                <a:ea typeface="ＭＳ Ｐゴシック" pitchFamily="34" charset="-128"/>
              </a:rPr>
              <a:t>agowland@sigen.gob.ar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2852936"/>
            <a:ext cx="6137920" cy="45719"/>
          </a:xfrm>
          <a:prstGeom prst="rect">
            <a:avLst/>
          </a:prstGeom>
          <a:gradFill>
            <a:gsLst>
              <a:gs pos="0">
                <a:srgbClr val="007434"/>
              </a:gs>
              <a:gs pos="100000">
                <a:schemeClr val="bg1">
                  <a:lumMod val="75000"/>
                  <a:lumOff val="2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 flipH="1" flipV="1">
            <a:off x="4355976" y="3599304"/>
            <a:ext cx="4788024" cy="45719"/>
          </a:xfrm>
          <a:prstGeom prst="rect">
            <a:avLst/>
          </a:prstGeom>
          <a:gradFill>
            <a:gsLst>
              <a:gs pos="0">
                <a:srgbClr val="007434"/>
              </a:gs>
              <a:gs pos="100000">
                <a:schemeClr val="bg1">
                  <a:lumMod val="75000"/>
                  <a:lumOff val="2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64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>
          <a:xfrm>
            <a:off x="0" y="0"/>
            <a:ext cx="9135908" cy="6897422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Freeform 6"/>
          <p:cNvSpPr>
            <a:spLocks/>
          </p:cNvSpPr>
          <p:nvPr/>
        </p:nvSpPr>
        <p:spPr bwMode="auto">
          <a:xfrm>
            <a:off x="1" y="0"/>
            <a:ext cx="9153800" cy="1000657"/>
          </a:xfrm>
          <a:custGeom>
            <a:avLst/>
            <a:gdLst>
              <a:gd name="T0" fmla="*/ 0 w 1103"/>
              <a:gd name="T1" fmla="*/ 0 h 138"/>
              <a:gd name="T2" fmla="*/ 1103 w 1103"/>
              <a:gd name="T3" fmla="*/ 0 h 138"/>
              <a:gd name="T4" fmla="*/ 1102 w 1103"/>
              <a:gd name="T5" fmla="*/ 21 h 138"/>
              <a:gd name="T6" fmla="*/ 0 w 1103"/>
              <a:gd name="T7" fmla="*/ 114 h 138"/>
              <a:gd name="T8" fmla="*/ 0 w 1103"/>
              <a:gd name="T9" fmla="*/ 0 h 138"/>
              <a:gd name="connsiteX0" fmla="*/ 0 w 10014"/>
              <a:gd name="connsiteY0" fmla="*/ 0 h 8855"/>
              <a:gd name="connsiteX1" fmla="*/ 10000 w 10014"/>
              <a:gd name="connsiteY1" fmla="*/ 0 h 8855"/>
              <a:gd name="connsiteX2" fmla="*/ 10014 w 10014"/>
              <a:gd name="connsiteY2" fmla="*/ 1522 h 8855"/>
              <a:gd name="connsiteX3" fmla="*/ 0 w 10014"/>
              <a:gd name="connsiteY3" fmla="*/ 8261 h 8855"/>
              <a:gd name="connsiteX4" fmla="*/ 0 w 10014"/>
              <a:gd name="connsiteY4" fmla="*/ 0 h 8855"/>
              <a:gd name="connsiteX0" fmla="*/ 0 w 9986"/>
              <a:gd name="connsiteY0" fmla="*/ 0 h 10000"/>
              <a:gd name="connsiteX1" fmla="*/ 9986 w 9986"/>
              <a:gd name="connsiteY1" fmla="*/ 0 h 10000"/>
              <a:gd name="connsiteX2" fmla="*/ 9986 w 9986"/>
              <a:gd name="connsiteY2" fmla="*/ 1719 h 10000"/>
              <a:gd name="connsiteX3" fmla="*/ 0 w 9986"/>
              <a:gd name="connsiteY3" fmla="*/ 9329 h 10000"/>
              <a:gd name="connsiteX4" fmla="*/ 0 w 9986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719 h 10000"/>
              <a:gd name="connsiteX3" fmla="*/ 0 w 10000"/>
              <a:gd name="connsiteY3" fmla="*/ 9329 h 10000"/>
              <a:gd name="connsiteX4" fmla="*/ 0 w 10000"/>
              <a:gd name="connsiteY4" fmla="*/ 0 h 10000"/>
              <a:gd name="connsiteX0" fmla="*/ 0 w 10009"/>
              <a:gd name="connsiteY0" fmla="*/ 0 h 9868"/>
              <a:gd name="connsiteX1" fmla="*/ 10000 w 10009"/>
              <a:gd name="connsiteY1" fmla="*/ 0 h 9868"/>
              <a:gd name="connsiteX2" fmla="*/ 10009 w 10009"/>
              <a:gd name="connsiteY2" fmla="*/ 512 h 9868"/>
              <a:gd name="connsiteX3" fmla="*/ 0 w 10009"/>
              <a:gd name="connsiteY3" fmla="*/ 9329 h 9868"/>
              <a:gd name="connsiteX4" fmla="*/ 0 w 10009"/>
              <a:gd name="connsiteY4" fmla="*/ 0 h 9868"/>
              <a:gd name="connsiteX0" fmla="*/ 0 w 10000"/>
              <a:gd name="connsiteY0" fmla="*/ 0 h 9876"/>
              <a:gd name="connsiteX1" fmla="*/ 9991 w 10000"/>
              <a:gd name="connsiteY1" fmla="*/ 0 h 9876"/>
              <a:gd name="connsiteX2" fmla="*/ 10000 w 10000"/>
              <a:gd name="connsiteY2" fmla="*/ 519 h 9876"/>
              <a:gd name="connsiteX3" fmla="*/ 0 w 10000"/>
              <a:gd name="connsiteY3" fmla="*/ 9454 h 9876"/>
              <a:gd name="connsiteX4" fmla="*/ 0 w 10000"/>
              <a:gd name="connsiteY4" fmla="*/ 0 h 9876"/>
              <a:gd name="connsiteX0" fmla="*/ 0 w 10000"/>
              <a:gd name="connsiteY0" fmla="*/ 0 h 9573"/>
              <a:gd name="connsiteX1" fmla="*/ 9991 w 10000"/>
              <a:gd name="connsiteY1" fmla="*/ 0 h 9573"/>
              <a:gd name="connsiteX2" fmla="*/ 10000 w 10000"/>
              <a:gd name="connsiteY2" fmla="*/ 526 h 9573"/>
              <a:gd name="connsiteX3" fmla="*/ 0 w 10000"/>
              <a:gd name="connsiteY3" fmla="*/ 9573 h 9573"/>
              <a:gd name="connsiteX4" fmla="*/ 0 w 10000"/>
              <a:gd name="connsiteY4" fmla="*/ 0 h 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573">
                <a:moveTo>
                  <a:pt x="0" y="0"/>
                </a:moveTo>
                <a:lnTo>
                  <a:pt x="9991" y="0"/>
                </a:lnTo>
                <a:cubicBezTo>
                  <a:pt x="9994" y="175"/>
                  <a:pt x="9997" y="351"/>
                  <a:pt x="10000" y="526"/>
                </a:cubicBezTo>
                <a:cubicBezTo>
                  <a:pt x="5913" y="6140"/>
                  <a:pt x="3462" y="9343"/>
                  <a:pt x="0" y="9573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589F">
                  <a:shade val="30000"/>
                  <a:satMod val="115000"/>
                </a:srgbClr>
              </a:gs>
              <a:gs pos="50000">
                <a:srgbClr val="00589F">
                  <a:shade val="67500"/>
                  <a:satMod val="115000"/>
                </a:srgbClr>
              </a:gs>
              <a:gs pos="100000">
                <a:srgbClr val="00589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21" name="Freeform 7"/>
          <p:cNvSpPr>
            <a:spLocks/>
          </p:cNvSpPr>
          <p:nvPr/>
        </p:nvSpPr>
        <p:spPr bwMode="auto">
          <a:xfrm>
            <a:off x="1" y="55728"/>
            <a:ext cx="9149706" cy="966013"/>
          </a:xfrm>
          <a:custGeom>
            <a:avLst/>
            <a:gdLst>
              <a:gd name="T0" fmla="*/ 1101 w 1101"/>
              <a:gd name="T1" fmla="*/ 0 h 122"/>
              <a:gd name="T2" fmla="*/ 0 w 1101"/>
              <a:gd name="T3" fmla="*/ 95 h 122"/>
              <a:gd name="T4" fmla="*/ 0 w 1101"/>
              <a:gd name="T5" fmla="*/ 98 h 122"/>
              <a:gd name="T6" fmla="*/ 1101 w 1101"/>
              <a:gd name="T7" fmla="*/ 4 h 122"/>
              <a:gd name="T8" fmla="*/ 1101 w 1101"/>
              <a:gd name="T9" fmla="*/ 0 h 122"/>
              <a:gd name="connsiteX0" fmla="*/ 10000 w 10000"/>
              <a:gd name="connsiteY0" fmla="*/ 0 h 9726"/>
              <a:gd name="connsiteX1" fmla="*/ 0 w 10000"/>
              <a:gd name="connsiteY1" fmla="*/ 8769 h 9726"/>
              <a:gd name="connsiteX2" fmla="*/ 0 w 10000"/>
              <a:gd name="connsiteY2" fmla="*/ 9015 h 9726"/>
              <a:gd name="connsiteX3" fmla="*/ 10000 w 10000"/>
              <a:gd name="connsiteY3" fmla="*/ 1310 h 9726"/>
              <a:gd name="connsiteX4" fmla="*/ 10000 w 10000"/>
              <a:gd name="connsiteY4" fmla="*/ 0 h 9726"/>
              <a:gd name="connsiteX0" fmla="*/ 10000 w 10009"/>
              <a:gd name="connsiteY0" fmla="*/ 0 h 9869"/>
              <a:gd name="connsiteX1" fmla="*/ 0 w 10009"/>
              <a:gd name="connsiteY1" fmla="*/ 9016 h 9869"/>
              <a:gd name="connsiteX2" fmla="*/ 0 w 10009"/>
              <a:gd name="connsiteY2" fmla="*/ 9269 h 9869"/>
              <a:gd name="connsiteX3" fmla="*/ 10009 w 10009"/>
              <a:gd name="connsiteY3" fmla="*/ 260 h 9869"/>
              <a:gd name="connsiteX4" fmla="*/ 10000 w 10009"/>
              <a:gd name="connsiteY4" fmla="*/ 0 h 9869"/>
              <a:gd name="connsiteX0" fmla="*/ 9991 w 10000"/>
              <a:gd name="connsiteY0" fmla="*/ 0 h 10000"/>
              <a:gd name="connsiteX1" fmla="*/ 5327 w 10000"/>
              <a:gd name="connsiteY1" fmla="*/ 5688 h 10000"/>
              <a:gd name="connsiteX2" fmla="*/ 0 w 10000"/>
              <a:gd name="connsiteY2" fmla="*/ 9136 h 10000"/>
              <a:gd name="connsiteX3" fmla="*/ 0 w 10000"/>
              <a:gd name="connsiteY3" fmla="*/ 9392 h 10000"/>
              <a:gd name="connsiteX4" fmla="*/ 10000 w 10000"/>
              <a:gd name="connsiteY4" fmla="*/ 263 h 10000"/>
              <a:gd name="connsiteX5" fmla="*/ 9991 w 10000"/>
              <a:gd name="connsiteY5" fmla="*/ 0 h 10000"/>
              <a:gd name="connsiteX0" fmla="*/ 9991 w 10000"/>
              <a:gd name="connsiteY0" fmla="*/ 0 h 10000"/>
              <a:gd name="connsiteX1" fmla="*/ 5327 w 10000"/>
              <a:gd name="connsiteY1" fmla="*/ 5688 h 10000"/>
              <a:gd name="connsiteX2" fmla="*/ 0 w 10000"/>
              <a:gd name="connsiteY2" fmla="*/ 9136 h 10000"/>
              <a:gd name="connsiteX3" fmla="*/ 0 w 10000"/>
              <a:gd name="connsiteY3" fmla="*/ 9392 h 10000"/>
              <a:gd name="connsiteX4" fmla="*/ 10000 w 10000"/>
              <a:gd name="connsiteY4" fmla="*/ 263 h 10000"/>
              <a:gd name="connsiteX5" fmla="*/ 9991 w 10000"/>
              <a:gd name="connsiteY5" fmla="*/ 0 h 10000"/>
              <a:gd name="connsiteX0" fmla="*/ 9991 w 10000"/>
              <a:gd name="connsiteY0" fmla="*/ 0 h 10000"/>
              <a:gd name="connsiteX1" fmla="*/ 5327 w 10000"/>
              <a:gd name="connsiteY1" fmla="*/ 6396 h 10000"/>
              <a:gd name="connsiteX2" fmla="*/ 0 w 10000"/>
              <a:gd name="connsiteY2" fmla="*/ 9136 h 10000"/>
              <a:gd name="connsiteX3" fmla="*/ 0 w 10000"/>
              <a:gd name="connsiteY3" fmla="*/ 9392 h 10000"/>
              <a:gd name="connsiteX4" fmla="*/ 10000 w 10000"/>
              <a:gd name="connsiteY4" fmla="*/ 263 h 10000"/>
              <a:gd name="connsiteX5" fmla="*/ 9991 w 10000"/>
              <a:gd name="connsiteY5" fmla="*/ 0 h 10000"/>
              <a:gd name="connsiteX0" fmla="*/ 9991 w 10000"/>
              <a:gd name="connsiteY0" fmla="*/ 0 h 10000"/>
              <a:gd name="connsiteX1" fmla="*/ 5256 w 10000"/>
              <a:gd name="connsiteY1" fmla="*/ 6081 h 10000"/>
              <a:gd name="connsiteX2" fmla="*/ 0 w 10000"/>
              <a:gd name="connsiteY2" fmla="*/ 9136 h 10000"/>
              <a:gd name="connsiteX3" fmla="*/ 0 w 10000"/>
              <a:gd name="connsiteY3" fmla="*/ 9392 h 10000"/>
              <a:gd name="connsiteX4" fmla="*/ 10000 w 10000"/>
              <a:gd name="connsiteY4" fmla="*/ 263 h 10000"/>
              <a:gd name="connsiteX5" fmla="*/ 9991 w 10000"/>
              <a:gd name="connsiteY5" fmla="*/ 0 h 10000"/>
              <a:gd name="connsiteX0" fmla="*/ 9991 w 10000"/>
              <a:gd name="connsiteY0" fmla="*/ 0 h 9392"/>
              <a:gd name="connsiteX1" fmla="*/ 5256 w 10000"/>
              <a:gd name="connsiteY1" fmla="*/ 6081 h 9392"/>
              <a:gd name="connsiteX2" fmla="*/ 0 w 10000"/>
              <a:gd name="connsiteY2" fmla="*/ 9136 h 9392"/>
              <a:gd name="connsiteX3" fmla="*/ 0 w 10000"/>
              <a:gd name="connsiteY3" fmla="*/ 9392 h 9392"/>
              <a:gd name="connsiteX4" fmla="*/ 5256 w 10000"/>
              <a:gd name="connsiteY4" fmla="*/ 6789 h 9392"/>
              <a:gd name="connsiteX5" fmla="*/ 10000 w 10000"/>
              <a:gd name="connsiteY5" fmla="*/ 263 h 9392"/>
              <a:gd name="connsiteX6" fmla="*/ 9991 w 10000"/>
              <a:gd name="connsiteY6" fmla="*/ 0 h 9392"/>
              <a:gd name="connsiteX0" fmla="*/ 9991 w 10000"/>
              <a:gd name="connsiteY0" fmla="*/ 0 h 10000"/>
              <a:gd name="connsiteX1" fmla="*/ 5256 w 10000"/>
              <a:gd name="connsiteY1" fmla="*/ 6475 h 10000"/>
              <a:gd name="connsiteX2" fmla="*/ 0 w 10000"/>
              <a:gd name="connsiteY2" fmla="*/ 9727 h 10000"/>
              <a:gd name="connsiteX3" fmla="*/ 0 w 10000"/>
              <a:gd name="connsiteY3" fmla="*/ 10000 h 10000"/>
              <a:gd name="connsiteX4" fmla="*/ 5256 w 10000"/>
              <a:gd name="connsiteY4" fmla="*/ 7563 h 10000"/>
              <a:gd name="connsiteX5" fmla="*/ 10000 w 10000"/>
              <a:gd name="connsiteY5" fmla="*/ 280 h 10000"/>
              <a:gd name="connsiteX6" fmla="*/ 9991 w 10000"/>
              <a:gd name="connsiteY6" fmla="*/ 0 h 10000"/>
              <a:gd name="connsiteX0" fmla="*/ 9991 w 10000"/>
              <a:gd name="connsiteY0" fmla="*/ 0 h 10000"/>
              <a:gd name="connsiteX1" fmla="*/ 5256 w 10000"/>
              <a:gd name="connsiteY1" fmla="*/ 6475 h 10000"/>
              <a:gd name="connsiteX2" fmla="*/ 0 w 10000"/>
              <a:gd name="connsiteY2" fmla="*/ 9727 h 10000"/>
              <a:gd name="connsiteX3" fmla="*/ 0 w 10000"/>
              <a:gd name="connsiteY3" fmla="*/ 10000 h 10000"/>
              <a:gd name="connsiteX4" fmla="*/ 5256 w 10000"/>
              <a:gd name="connsiteY4" fmla="*/ 7563 h 10000"/>
              <a:gd name="connsiteX5" fmla="*/ 10000 w 10000"/>
              <a:gd name="connsiteY5" fmla="*/ 280 h 10000"/>
              <a:gd name="connsiteX6" fmla="*/ 9991 w 10000"/>
              <a:gd name="connsiteY6" fmla="*/ 0 h 10000"/>
              <a:gd name="connsiteX0" fmla="*/ 9991 w 10000"/>
              <a:gd name="connsiteY0" fmla="*/ 0 h 10000"/>
              <a:gd name="connsiteX1" fmla="*/ 5256 w 10000"/>
              <a:gd name="connsiteY1" fmla="*/ 6475 h 10000"/>
              <a:gd name="connsiteX2" fmla="*/ 0 w 10000"/>
              <a:gd name="connsiteY2" fmla="*/ 9727 h 10000"/>
              <a:gd name="connsiteX3" fmla="*/ 0 w 10000"/>
              <a:gd name="connsiteY3" fmla="*/ 10000 h 10000"/>
              <a:gd name="connsiteX4" fmla="*/ 5256 w 10000"/>
              <a:gd name="connsiteY4" fmla="*/ 7563 h 10000"/>
              <a:gd name="connsiteX5" fmla="*/ 10000 w 10000"/>
              <a:gd name="connsiteY5" fmla="*/ 280 h 10000"/>
              <a:gd name="connsiteX6" fmla="*/ 9991 w 10000"/>
              <a:gd name="connsiteY6" fmla="*/ 0 h 10000"/>
              <a:gd name="connsiteX0" fmla="*/ 9991 w 10000"/>
              <a:gd name="connsiteY0" fmla="*/ 0 h 10000"/>
              <a:gd name="connsiteX1" fmla="*/ 5256 w 10000"/>
              <a:gd name="connsiteY1" fmla="*/ 7061 h 10000"/>
              <a:gd name="connsiteX2" fmla="*/ 0 w 10000"/>
              <a:gd name="connsiteY2" fmla="*/ 9727 h 10000"/>
              <a:gd name="connsiteX3" fmla="*/ 0 w 10000"/>
              <a:gd name="connsiteY3" fmla="*/ 10000 h 10000"/>
              <a:gd name="connsiteX4" fmla="*/ 5256 w 10000"/>
              <a:gd name="connsiteY4" fmla="*/ 7563 h 10000"/>
              <a:gd name="connsiteX5" fmla="*/ 10000 w 10000"/>
              <a:gd name="connsiteY5" fmla="*/ 280 h 10000"/>
              <a:gd name="connsiteX6" fmla="*/ 9991 w 10000"/>
              <a:gd name="connsiteY6" fmla="*/ 0 h 10000"/>
              <a:gd name="connsiteX0" fmla="*/ 9991 w 10000"/>
              <a:gd name="connsiteY0" fmla="*/ 0 h 10000"/>
              <a:gd name="connsiteX1" fmla="*/ 5247 w 10000"/>
              <a:gd name="connsiteY1" fmla="*/ 6558 h 10000"/>
              <a:gd name="connsiteX2" fmla="*/ 0 w 10000"/>
              <a:gd name="connsiteY2" fmla="*/ 9727 h 10000"/>
              <a:gd name="connsiteX3" fmla="*/ 0 w 10000"/>
              <a:gd name="connsiteY3" fmla="*/ 10000 h 10000"/>
              <a:gd name="connsiteX4" fmla="*/ 5256 w 10000"/>
              <a:gd name="connsiteY4" fmla="*/ 7563 h 10000"/>
              <a:gd name="connsiteX5" fmla="*/ 10000 w 10000"/>
              <a:gd name="connsiteY5" fmla="*/ 280 h 10000"/>
              <a:gd name="connsiteX6" fmla="*/ 9991 w 10000"/>
              <a:gd name="connsiteY6" fmla="*/ 0 h 10000"/>
              <a:gd name="connsiteX0" fmla="*/ 9991 w 10000"/>
              <a:gd name="connsiteY0" fmla="*/ 0 h 10000"/>
              <a:gd name="connsiteX1" fmla="*/ 5247 w 10000"/>
              <a:gd name="connsiteY1" fmla="*/ 6558 h 10000"/>
              <a:gd name="connsiteX2" fmla="*/ 0 w 10000"/>
              <a:gd name="connsiteY2" fmla="*/ 9727 h 10000"/>
              <a:gd name="connsiteX3" fmla="*/ 0 w 10000"/>
              <a:gd name="connsiteY3" fmla="*/ 10000 h 10000"/>
              <a:gd name="connsiteX4" fmla="*/ 5088 w 10000"/>
              <a:gd name="connsiteY4" fmla="*/ 7228 h 10000"/>
              <a:gd name="connsiteX5" fmla="*/ 10000 w 10000"/>
              <a:gd name="connsiteY5" fmla="*/ 280 h 10000"/>
              <a:gd name="connsiteX6" fmla="*/ 9991 w 10000"/>
              <a:gd name="connsiteY6" fmla="*/ 0 h 10000"/>
              <a:gd name="connsiteX0" fmla="*/ 9991 w 10000"/>
              <a:gd name="connsiteY0" fmla="*/ 0 h 10000"/>
              <a:gd name="connsiteX1" fmla="*/ 5247 w 10000"/>
              <a:gd name="connsiteY1" fmla="*/ 6558 h 10000"/>
              <a:gd name="connsiteX2" fmla="*/ 0 w 10000"/>
              <a:gd name="connsiteY2" fmla="*/ 9727 h 10000"/>
              <a:gd name="connsiteX3" fmla="*/ 0 w 10000"/>
              <a:gd name="connsiteY3" fmla="*/ 10000 h 10000"/>
              <a:gd name="connsiteX4" fmla="*/ 5088 w 10000"/>
              <a:gd name="connsiteY4" fmla="*/ 7228 h 10000"/>
              <a:gd name="connsiteX5" fmla="*/ 10000 w 10000"/>
              <a:gd name="connsiteY5" fmla="*/ 280 h 10000"/>
              <a:gd name="connsiteX6" fmla="*/ 9991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9991" y="0"/>
                </a:moveTo>
                <a:cubicBezTo>
                  <a:pt x="9321" y="1200"/>
                  <a:pt x="6938" y="4517"/>
                  <a:pt x="5247" y="6558"/>
                </a:cubicBezTo>
                <a:cubicBezTo>
                  <a:pt x="3485" y="8598"/>
                  <a:pt x="997" y="9308"/>
                  <a:pt x="0" y="9727"/>
                </a:cubicBezTo>
                <a:lnTo>
                  <a:pt x="0" y="10000"/>
                </a:lnTo>
                <a:cubicBezTo>
                  <a:pt x="881" y="9835"/>
                  <a:pt x="3421" y="8848"/>
                  <a:pt x="5088" y="7228"/>
                </a:cubicBezTo>
                <a:cubicBezTo>
                  <a:pt x="6790" y="5274"/>
                  <a:pt x="9215" y="1737"/>
                  <a:pt x="10000" y="280"/>
                </a:cubicBezTo>
                <a:cubicBezTo>
                  <a:pt x="9997" y="186"/>
                  <a:pt x="9994" y="94"/>
                  <a:pt x="99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" name="Freeform 8"/>
          <p:cNvSpPr>
            <a:spLocks/>
          </p:cNvSpPr>
          <p:nvPr/>
        </p:nvSpPr>
        <p:spPr bwMode="auto">
          <a:xfrm>
            <a:off x="-9679" y="6081713"/>
            <a:ext cx="9163480" cy="1091703"/>
          </a:xfrm>
          <a:custGeom>
            <a:avLst/>
            <a:gdLst>
              <a:gd name="T0" fmla="*/ 1100 w 1100"/>
              <a:gd name="T1" fmla="*/ 41 h 116"/>
              <a:gd name="T2" fmla="*/ 1100 w 1100"/>
              <a:gd name="T3" fmla="*/ 88 h 116"/>
              <a:gd name="T4" fmla="*/ 0 w 1100"/>
              <a:gd name="T5" fmla="*/ 87 h 116"/>
              <a:gd name="T6" fmla="*/ 1 w 1100"/>
              <a:gd name="T7" fmla="*/ 0 h 116"/>
              <a:gd name="T8" fmla="*/ 1100 w 1100"/>
              <a:gd name="T9" fmla="*/ 41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0" h="116">
                <a:moveTo>
                  <a:pt x="1100" y="41"/>
                </a:moveTo>
                <a:lnTo>
                  <a:pt x="1100" y="88"/>
                </a:lnTo>
                <a:lnTo>
                  <a:pt x="0" y="87"/>
                </a:lnTo>
                <a:lnTo>
                  <a:pt x="1" y="0"/>
                </a:lnTo>
                <a:cubicBezTo>
                  <a:pt x="56" y="22"/>
                  <a:pt x="529" y="116"/>
                  <a:pt x="1100" y="41"/>
                </a:cubicBezTo>
                <a:close/>
              </a:path>
            </a:pathLst>
          </a:custGeom>
          <a:gradFill flip="none" rotWithShape="1">
            <a:gsLst>
              <a:gs pos="0">
                <a:srgbClr val="605D5C">
                  <a:shade val="30000"/>
                  <a:satMod val="115000"/>
                </a:srgbClr>
              </a:gs>
              <a:gs pos="50000">
                <a:srgbClr val="605D5C">
                  <a:shade val="67500"/>
                  <a:satMod val="115000"/>
                </a:srgbClr>
              </a:gs>
              <a:gs pos="100000">
                <a:srgbClr val="605D5C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" name="Freeform 9"/>
          <p:cNvSpPr>
            <a:spLocks/>
          </p:cNvSpPr>
          <p:nvPr/>
        </p:nvSpPr>
        <p:spPr bwMode="auto">
          <a:xfrm>
            <a:off x="-9904" y="6077512"/>
            <a:ext cx="9155491" cy="675778"/>
          </a:xfrm>
          <a:custGeom>
            <a:avLst/>
            <a:gdLst>
              <a:gd name="T0" fmla="*/ 0 w 1100"/>
              <a:gd name="T1" fmla="*/ 0 h 89"/>
              <a:gd name="T2" fmla="*/ 1100 w 1100"/>
              <a:gd name="T3" fmla="*/ 40 h 89"/>
              <a:gd name="T4" fmla="*/ 1100 w 1100"/>
              <a:gd name="T5" fmla="*/ 44 h 89"/>
              <a:gd name="T6" fmla="*/ 0 w 1100"/>
              <a:gd name="T7" fmla="*/ 5 h 89"/>
              <a:gd name="T8" fmla="*/ 0 w 1100"/>
              <a:gd name="T9" fmla="*/ 0 h 89"/>
              <a:gd name="connsiteX0" fmla="*/ 0 w 10027"/>
              <a:gd name="connsiteY0" fmla="*/ 0 h 8426"/>
              <a:gd name="connsiteX1" fmla="*/ 10027 w 10027"/>
              <a:gd name="connsiteY1" fmla="*/ 4701 h 8426"/>
              <a:gd name="connsiteX2" fmla="*/ 10027 w 10027"/>
              <a:gd name="connsiteY2" fmla="*/ 5151 h 8426"/>
              <a:gd name="connsiteX3" fmla="*/ 27 w 10027"/>
              <a:gd name="connsiteY3" fmla="*/ 769 h 8426"/>
              <a:gd name="connsiteX4" fmla="*/ 0 w 10027"/>
              <a:gd name="connsiteY4" fmla="*/ 0 h 8426"/>
              <a:gd name="connsiteX0" fmla="*/ 17 w 10017"/>
              <a:gd name="connsiteY0" fmla="*/ 0 h 9953"/>
              <a:gd name="connsiteX1" fmla="*/ 10017 w 10017"/>
              <a:gd name="connsiteY1" fmla="*/ 5579 h 9953"/>
              <a:gd name="connsiteX2" fmla="*/ 10017 w 10017"/>
              <a:gd name="connsiteY2" fmla="*/ 6113 h 9953"/>
              <a:gd name="connsiteX3" fmla="*/ 0 w 10017"/>
              <a:gd name="connsiteY3" fmla="*/ 790 h 9953"/>
              <a:gd name="connsiteX4" fmla="*/ 17 w 10017"/>
              <a:gd name="connsiteY4" fmla="*/ 0 h 9953"/>
              <a:gd name="connsiteX0" fmla="*/ 17 w 10000"/>
              <a:gd name="connsiteY0" fmla="*/ 0 h 10321"/>
              <a:gd name="connsiteX1" fmla="*/ 10000 w 10000"/>
              <a:gd name="connsiteY1" fmla="*/ 5926 h 10321"/>
              <a:gd name="connsiteX2" fmla="*/ 10000 w 10000"/>
              <a:gd name="connsiteY2" fmla="*/ 6463 h 10321"/>
              <a:gd name="connsiteX3" fmla="*/ 0 w 10000"/>
              <a:gd name="connsiteY3" fmla="*/ 1115 h 10321"/>
              <a:gd name="connsiteX4" fmla="*/ 17 w 10000"/>
              <a:gd name="connsiteY4" fmla="*/ 0 h 10321"/>
              <a:gd name="connsiteX0" fmla="*/ 0 w 9983"/>
              <a:gd name="connsiteY0" fmla="*/ 0 h 10297"/>
              <a:gd name="connsiteX1" fmla="*/ 9983 w 9983"/>
              <a:gd name="connsiteY1" fmla="*/ 5926 h 10297"/>
              <a:gd name="connsiteX2" fmla="*/ 9983 w 9983"/>
              <a:gd name="connsiteY2" fmla="*/ 6463 h 10297"/>
              <a:gd name="connsiteX3" fmla="*/ 11 w 9983"/>
              <a:gd name="connsiteY3" fmla="*/ 1051 h 10297"/>
              <a:gd name="connsiteX4" fmla="*/ 0 w 9983"/>
              <a:gd name="connsiteY4" fmla="*/ 0 h 10297"/>
              <a:gd name="connsiteX0" fmla="*/ 3 w 10003"/>
              <a:gd name="connsiteY0" fmla="*/ 0 h 9999"/>
              <a:gd name="connsiteX1" fmla="*/ 10003 w 10003"/>
              <a:gd name="connsiteY1" fmla="*/ 5755 h 9999"/>
              <a:gd name="connsiteX2" fmla="*/ 10003 w 10003"/>
              <a:gd name="connsiteY2" fmla="*/ 6277 h 9999"/>
              <a:gd name="connsiteX3" fmla="*/ 0 w 10003"/>
              <a:gd name="connsiteY3" fmla="*/ 1021 h 9999"/>
              <a:gd name="connsiteX4" fmla="*/ 3 w 10003"/>
              <a:gd name="connsiteY4" fmla="*/ 0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3" h="9999">
                <a:moveTo>
                  <a:pt x="3" y="0"/>
                </a:moveTo>
                <a:cubicBezTo>
                  <a:pt x="3150" y="10669"/>
                  <a:pt x="7211" y="11351"/>
                  <a:pt x="10003" y="5755"/>
                </a:cubicBezTo>
                <a:lnTo>
                  <a:pt x="10003" y="6277"/>
                </a:lnTo>
                <a:cubicBezTo>
                  <a:pt x="7274" y="11871"/>
                  <a:pt x="3237" y="11950"/>
                  <a:pt x="0" y="1021"/>
                </a:cubicBezTo>
                <a:cubicBezTo>
                  <a:pt x="0" y="804"/>
                  <a:pt x="3" y="217"/>
                  <a:pt x="3" y="0"/>
                </a:cubicBezTo>
                <a:close/>
              </a:path>
            </a:pathLst>
          </a:custGeom>
          <a:solidFill>
            <a:srgbClr val="FDF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24" name="23 Grupo"/>
          <p:cNvGrpSpPr/>
          <p:nvPr/>
        </p:nvGrpSpPr>
        <p:grpSpPr>
          <a:xfrm>
            <a:off x="430174" y="135328"/>
            <a:ext cx="973474" cy="682178"/>
            <a:chOff x="1814513" y="2933701"/>
            <a:chExt cx="3140075" cy="2152650"/>
          </a:xfrm>
        </p:grpSpPr>
        <p:sp>
          <p:nvSpPr>
            <p:cNvPr id="25" name="Freeform 14"/>
            <p:cNvSpPr>
              <a:spLocks/>
            </p:cNvSpPr>
            <p:nvPr/>
          </p:nvSpPr>
          <p:spPr bwMode="auto">
            <a:xfrm>
              <a:off x="1814513" y="4065588"/>
              <a:ext cx="3140075" cy="476250"/>
            </a:xfrm>
            <a:custGeom>
              <a:avLst/>
              <a:gdLst>
                <a:gd name="T0" fmla="*/ 5 w 375"/>
                <a:gd name="T1" fmla="*/ 56 h 57"/>
                <a:gd name="T2" fmla="*/ 375 w 375"/>
                <a:gd name="T3" fmla="*/ 12 h 57"/>
                <a:gd name="T4" fmla="*/ 375 w 375"/>
                <a:gd name="T5" fmla="*/ 8 h 57"/>
                <a:gd name="T6" fmla="*/ 6 w 375"/>
                <a:gd name="T7" fmla="*/ 51 h 57"/>
                <a:gd name="T8" fmla="*/ 5 w 375"/>
                <a:gd name="T9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57">
                  <a:moveTo>
                    <a:pt x="5" y="56"/>
                  </a:moveTo>
                  <a:cubicBezTo>
                    <a:pt x="118" y="17"/>
                    <a:pt x="271" y="5"/>
                    <a:pt x="375" y="12"/>
                  </a:cubicBezTo>
                  <a:lnTo>
                    <a:pt x="375" y="8"/>
                  </a:lnTo>
                  <a:cubicBezTo>
                    <a:pt x="273" y="0"/>
                    <a:pt x="122" y="11"/>
                    <a:pt x="6" y="51"/>
                  </a:cubicBezTo>
                  <a:cubicBezTo>
                    <a:pt x="0" y="54"/>
                    <a:pt x="2" y="57"/>
                    <a:pt x="5" y="56"/>
                  </a:cubicBezTo>
                  <a:close/>
                </a:path>
              </a:pathLst>
            </a:custGeom>
            <a:solidFill>
              <a:srgbClr val="009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" name="Freeform 15"/>
            <p:cNvSpPr>
              <a:spLocks/>
            </p:cNvSpPr>
            <p:nvPr/>
          </p:nvSpPr>
          <p:spPr bwMode="auto">
            <a:xfrm>
              <a:off x="3422650" y="3813176"/>
              <a:ext cx="293688" cy="277813"/>
            </a:xfrm>
            <a:custGeom>
              <a:avLst/>
              <a:gdLst>
                <a:gd name="T0" fmla="*/ 4 w 35"/>
                <a:gd name="T1" fmla="*/ 16 h 33"/>
                <a:gd name="T2" fmla="*/ 17 w 35"/>
                <a:gd name="T3" fmla="*/ 2 h 33"/>
                <a:gd name="T4" fmla="*/ 19 w 35"/>
                <a:gd name="T5" fmla="*/ 2 h 33"/>
                <a:gd name="T6" fmla="*/ 33 w 35"/>
                <a:gd name="T7" fmla="*/ 16 h 33"/>
                <a:gd name="T8" fmla="*/ 33 w 35"/>
                <a:gd name="T9" fmla="*/ 18 h 33"/>
                <a:gd name="T10" fmla="*/ 19 w 35"/>
                <a:gd name="T11" fmla="*/ 31 h 33"/>
                <a:gd name="T12" fmla="*/ 17 w 35"/>
                <a:gd name="T13" fmla="*/ 31 h 33"/>
                <a:gd name="T14" fmla="*/ 4 w 35"/>
                <a:gd name="T15" fmla="*/ 18 h 33"/>
                <a:gd name="T16" fmla="*/ 4 w 35"/>
                <a:gd name="T1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3">
                  <a:moveTo>
                    <a:pt x="4" y="16"/>
                  </a:moveTo>
                  <a:cubicBezTo>
                    <a:pt x="15" y="15"/>
                    <a:pt x="15" y="12"/>
                    <a:pt x="17" y="2"/>
                  </a:cubicBezTo>
                  <a:cubicBezTo>
                    <a:pt x="17" y="0"/>
                    <a:pt x="19" y="0"/>
                    <a:pt x="19" y="2"/>
                  </a:cubicBezTo>
                  <a:cubicBezTo>
                    <a:pt x="21" y="14"/>
                    <a:pt x="22" y="15"/>
                    <a:pt x="33" y="16"/>
                  </a:cubicBezTo>
                  <a:cubicBezTo>
                    <a:pt x="35" y="15"/>
                    <a:pt x="35" y="18"/>
                    <a:pt x="33" y="18"/>
                  </a:cubicBezTo>
                  <a:cubicBezTo>
                    <a:pt x="25" y="18"/>
                    <a:pt x="20" y="18"/>
                    <a:pt x="19" y="31"/>
                  </a:cubicBezTo>
                  <a:cubicBezTo>
                    <a:pt x="19" y="32"/>
                    <a:pt x="17" y="33"/>
                    <a:pt x="17" y="31"/>
                  </a:cubicBezTo>
                  <a:cubicBezTo>
                    <a:pt x="15" y="16"/>
                    <a:pt x="12" y="19"/>
                    <a:pt x="4" y="18"/>
                  </a:cubicBezTo>
                  <a:cubicBezTo>
                    <a:pt x="0" y="18"/>
                    <a:pt x="1" y="16"/>
                    <a:pt x="4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3698875" y="3152776"/>
              <a:ext cx="293688" cy="284163"/>
            </a:xfrm>
            <a:custGeom>
              <a:avLst/>
              <a:gdLst>
                <a:gd name="T0" fmla="*/ 3 w 35"/>
                <a:gd name="T1" fmla="*/ 16 h 34"/>
                <a:gd name="T2" fmla="*/ 16 w 35"/>
                <a:gd name="T3" fmla="*/ 3 h 34"/>
                <a:gd name="T4" fmla="*/ 19 w 35"/>
                <a:gd name="T5" fmla="*/ 3 h 34"/>
                <a:gd name="T6" fmla="*/ 33 w 35"/>
                <a:gd name="T7" fmla="*/ 16 h 34"/>
                <a:gd name="T8" fmla="*/ 33 w 35"/>
                <a:gd name="T9" fmla="*/ 19 h 34"/>
                <a:gd name="T10" fmla="*/ 19 w 35"/>
                <a:gd name="T11" fmla="*/ 31 h 34"/>
                <a:gd name="T12" fmla="*/ 17 w 35"/>
                <a:gd name="T13" fmla="*/ 31 h 34"/>
                <a:gd name="T14" fmla="*/ 3 w 35"/>
                <a:gd name="T15" fmla="*/ 19 h 34"/>
                <a:gd name="T16" fmla="*/ 3 w 35"/>
                <a:gd name="T17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4">
                  <a:moveTo>
                    <a:pt x="3" y="16"/>
                  </a:moveTo>
                  <a:cubicBezTo>
                    <a:pt x="14" y="15"/>
                    <a:pt x="15" y="12"/>
                    <a:pt x="16" y="3"/>
                  </a:cubicBezTo>
                  <a:cubicBezTo>
                    <a:pt x="16" y="1"/>
                    <a:pt x="19" y="0"/>
                    <a:pt x="19" y="3"/>
                  </a:cubicBezTo>
                  <a:cubicBezTo>
                    <a:pt x="21" y="14"/>
                    <a:pt x="22" y="16"/>
                    <a:pt x="33" y="16"/>
                  </a:cubicBezTo>
                  <a:cubicBezTo>
                    <a:pt x="35" y="16"/>
                    <a:pt x="35" y="18"/>
                    <a:pt x="33" y="19"/>
                  </a:cubicBezTo>
                  <a:cubicBezTo>
                    <a:pt x="25" y="19"/>
                    <a:pt x="20" y="19"/>
                    <a:pt x="19" y="31"/>
                  </a:cubicBezTo>
                  <a:cubicBezTo>
                    <a:pt x="19" y="33"/>
                    <a:pt x="17" y="34"/>
                    <a:pt x="17" y="31"/>
                  </a:cubicBezTo>
                  <a:cubicBezTo>
                    <a:pt x="14" y="17"/>
                    <a:pt x="11" y="20"/>
                    <a:pt x="3" y="19"/>
                  </a:cubicBezTo>
                  <a:cubicBezTo>
                    <a:pt x="0" y="19"/>
                    <a:pt x="1" y="16"/>
                    <a:pt x="3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" name="Freeform 17"/>
            <p:cNvSpPr>
              <a:spLocks/>
            </p:cNvSpPr>
            <p:nvPr/>
          </p:nvSpPr>
          <p:spPr bwMode="auto">
            <a:xfrm>
              <a:off x="3287713" y="2933701"/>
              <a:ext cx="293688" cy="277813"/>
            </a:xfrm>
            <a:custGeom>
              <a:avLst/>
              <a:gdLst>
                <a:gd name="T0" fmla="*/ 4 w 35"/>
                <a:gd name="T1" fmla="*/ 15 h 33"/>
                <a:gd name="T2" fmla="*/ 17 w 35"/>
                <a:gd name="T3" fmla="*/ 2 h 33"/>
                <a:gd name="T4" fmla="*/ 19 w 35"/>
                <a:gd name="T5" fmla="*/ 2 h 33"/>
                <a:gd name="T6" fmla="*/ 33 w 35"/>
                <a:gd name="T7" fmla="*/ 15 h 33"/>
                <a:gd name="T8" fmla="*/ 33 w 35"/>
                <a:gd name="T9" fmla="*/ 18 h 33"/>
                <a:gd name="T10" fmla="*/ 19 w 35"/>
                <a:gd name="T11" fmla="*/ 30 h 33"/>
                <a:gd name="T12" fmla="*/ 17 w 35"/>
                <a:gd name="T13" fmla="*/ 30 h 33"/>
                <a:gd name="T14" fmla="*/ 4 w 35"/>
                <a:gd name="T15" fmla="*/ 18 h 33"/>
                <a:gd name="T16" fmla="*/ 4 w 35"/>
                <a:gd name="T1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3">
                  <a:moveTo>
                    <a:pt x="4" y="15"/>
                  </a:moveTo>
                  <a:cubicBezTo>
                    <a:pt x="15" y="15"/>
                    <a:pt x="15" y="12"/>
                    <a:pt x="17" y="2"/>
                  </a:cubicBezTo>
                  <a:cubicBezTo>
                    <a:pt x="16" y="0"/>
                    <a:pt x="19" y="0"/>
                    <a:pt x="19" y="2"/>
                  </a:cubicBezTo>
                  <a:cubicBezTo>
                    <a:pt x="21" y="13"/>
                    <a:pt x="22" y="15"/>
                    <a:pt x="33" y="15"/>
                  </a:cubicBezTo>
                  <a:cubicBezTo>
                    <a:pt x="35" y="15"/>
                    <a:pt x="35" y="18"/>
                    <a:pt x="33" y="18"/>
                  </a:cubicBezTo>
                  <a:cubicBezTo>
                    <a:pt x="25" y="18"/>
                    <a:pt x="20" y="18"/>
                    <a:pt x="19" y="30"/>
                  </a:cubicBezTo>
                  <a:cubicBezTo>
                    <a:pt x="19" y="32"/>
                    <a:pt x="17" y="33"/>
                    <a:pt x="17" y="30"/>
                  </a:cubicBezTo>
                  <a:cubicBezTo>
                    <a:pt x="15" y="16"/>
                    <a:pt x="12" y="19"/>
                    <a:pt x="4" y="18"/>
                  </a:cubicBezTo>
                  <a:cubicBezTo>
                    <a:pt x="0" y="18"/>
                    <a:pt x="1" y="15"/>
                    <a:pt x="4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" name="Freeform 18"/>
            <p:cNvSpPr>
              <a:spLocks/>
            </p:cNvSpPr>
            <p:nvPr/>
          </p:nvSpPr>
          <p:spPr bwMode="auto">
            <a:xfrm>
              <a:off x="2952750" y="3268663"/>
              <a:ext cx="293688" cy="277813"/>
            </a:xfrm>
            <a:custGeom>
              <a:avLst/>
              <a:gdLst>
                <a:gd name="T0" fmla="*/ 3 w 35"/>
                <a:gd name="T1" fmla="*/ 15 h 33"/>
                <a:gd name="T2" fmla="*/ 16 w 35"/>
                <a:gd name="T3" fmla="*/ 2 h 33"/>
                <a:gd name="T4" fmla="*/ 19 w 35"/>
                <a:gd name="T5" fmla="*/ 2 h 33"/>
                <a:gd name="T6" fmla="*/ 32 w 35"/>
                <a:gd name="T7" fmla="*/ 15 h 33"/>
                <a:gd name="T8" fmla="*/ 33 w 35"/>
                <a:gd name="T9" fmla="*/ 18 h 33"/>
                <a:gd name="T10" fmla="*/ 19 w 35"/>
                <a:gd name="T11" fmla="*/ 30 h 33"/>
                <a:gd name="T12" fmla="*/ 17 w 35"/>
                <a:gd name="T13" fmla="*/ 30 h 33"/>
                <a:gd name="T14" fmla="*/ 3 w 35"/>
                <a:gd name="T15" fmla="*/ 18 h 33"/>
                <a:gd name="T16" fmla="*/ 3 w 35"/>
                <a:gd name="T1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3">
                  <a:moveTo>
                    <a:pt x="3" y="15"/>
                  </a:moveTo>
                  <a:cubicBezTo>
                    <a:pt x="14" y="15"/>
                    <a:pt x="15" y="12"/>
                    <a:pt x="16" y="2"/>
                  </a:cubicBezTo>
                  <a:cubicBezTo>
                    <a:pt x="16" y="0"/>
                    <a:pt x="19" y="0"/>
                    <a:pt x="19" y="2"/>
                  </a:cubicBezTo>
                  <a:cubicBezTo>
                    <a:pt x="20" y="13"/>
                    <a:pt x="22" y="15"/>
                    <a:pt x="32" y="15"/>
                  </a:cubicBezTo>
                  <a:cubicBezTo>
                    <a:pt x="35" y="15"/>
                    <a:pt x="35" y="18"/>
                    <a:pt x="33" y="18"/>
                  </a:cubicBezTo>
                  <a:cubicBezTo>
                    <a:pt x="25" y="18"/>
                    <a:pt x="20" y="18"/>
                    <a:pt x="19" y="30"/>
                  </a:cubicBezTo>
                  <a:cubicBezTo>
                    <a:pt x="19" y="32"/>
                    <a:pt x="17" y="33"/>
                    <a:pt x="17" y="30"/>
                  </a:cubicBezTo>
                  <a:cubicBezTo>
                    <a:pt x="14" y="16"/>
                    <a:pt x="11" y="19"/>
                    <a:pt x="3" y="18"/>
                  </a:cubicBezTo>
                  <a:cubicBezTo>
                    <a:pt x="0" y="18"/>
                    <a:pt x="1" y="15"/>
                    <a:pt x="3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" name="Freeform 19"/>
            <p:cNvSpPr>
              <a:spLocks noEditPoints="1"/>
            </p:cNvSpPr>
            <p:nvPr/>
          </p:nvSpPr>
          <p:spPr bwMode="auto">
            <a:xfrm>
              <a:off x="2316163" y="4610101"/>
              <a:ext cx="369888" cy="476250"/>
            </a:xfrm>
            <a:custGeom>
              <a:avLst/>
              <a:gdLst>
                <a:gd name="T0" fmla="*/ 0 w 44"/>
                <a:gd name="T1" fmla="*/ 57 h 57"/>
                <a:gd name="T2" fmla="*/ 0 w 44"/>
                <a:gd name="T3" fmla="*/ 0 h 57"/>
                <a:gd name="T4" fmla="*/ 14 w 44"/>
                <a:gd name="T5" fmla="*/ 0 h 57"/>
                <a:gd name="T6" fmla="*/ 28 w 44"/>
                <a:gd name="T7" fmla="*/ 4 h 57"/>
                <a:gd name="T8" fmla="*/ 33 w 44"/>
                <a:gd name="T9" fmla="*/ 16 h 57"/>
                <a:gd name="T10" fmla="*/ 30 w 44"/>
                <a:gd name="T11" fmla="*/ 24 h 57"/>
                <a:gd name="T12" fmla="*/ 23 w 44"/>
                <a:gd name="T13" fmla="*/ 30 h 57"/>
                <a:gd name="T14" fmla="*/ 28 w 44"/>
                <a:gd name="T15" fmla="*/ 35 h 57"/>
                <a:gd name="T16" fmla="*/ 36 w 44"/>
                <a:gd name="T17" fmla="*/ 45 h 57"/>
                <a:gd name="T18" fmla="*/ 41 w 44"/>
                <a:gd name="T19" fmla="*/ 53 h 57"/>
                <a:gd name="T20" fmla="*/ 44 w 44"/>
                <a:gd name="T21" fmla="*/ 57 h 57"/>
                <a:gd name="T22" fmla="*/ 34 w 44"/>
                <a:gd name="T23" fmla="*/ 57 h 57"/>
                <a:gd name="T24" fmla="*/ 31 w 44"/>
                <a:gd name="T25" fmla="*/ 53 h 57"/>
                <a:gd name="T26" fmla="*/ 31 w 44"/>
                <a:gd name="T27" fmla="*/ 52 h 57"/>
                <a:gd name="T28" fmla="*/ 29 w 44"/>
                <a:gd name="T29" fmla="*/ 50 h 57"/>
                <a:gd name="T30" fmla="*/ 27 w 44"/>
                <a:gd name="T31" fmla="*/ 46 h 57"/>
                <a:gd name="T32" fmla="*/ 24 w 44"/>
                <a:gd name="T33" fmla="*/ 41 h 57"/>
                <a:gd name="T34" fmla="*/ 19 w 44"/>
                <a:gd name="T35" fmla="*/ 36 h 57"/>
                <a:gd name="T36" fmla="*/ 16 w 44"/>
                <a:gd name="T37" fmla="*/ 33 h 57"/>
                <a:gd name="T38" fmla="*/ 10 w 44"/>
                <a:gd name="T39" fmla="*/ 32 h 57"/>
                <a:gd name="T40" fmla="*/ 8 w 44"/>
                <a:gd name="T41" fmla="*/ 32 h 57"/>
                <a:gd name="T42" fmla="*/ 8 w 44"/>
                <a:gd name="T43" fmla="*/ 57 h 57"/>
                <a:gd name="T44" fmla="*/ 0 w 44"/>
                <a:gd name="T45" fmla="*/ 57 h 57"/>
                <a:gd name="T46" fmla="*/ 10 w 44"/>
                <a:gd name="T47" fmla="*/ 7 h 57"/>
                <a:gd name="T48" fmla="*/ 8 w 44"/>
                <a:gd name="T49" fmla="*/ 7 h 57"/>
                <a:gd name="T50" fmla="*/ 8 w 44"/>
                <a:gd name="T51" fmla="*/ 25 h 57"/>
                <a:gd name="T52" fmla="*/ 11 w 44"/>
                <a:gd name="T53" fmla="*/ 25 h 57"/>
                <a:gd name="T54" fmla="*/ 19 w 44"/>
                <a:gd name="T55" fmla="*/ 24 h 57"/>
                <a:gd name="T56" fmla="*/ 23 w 44"/>
                <a:gd name="T57" fmla="*/ 21 h 57"/>
                <a:gd name="T58" fmla="*/ 24 w 44"/>
                <a:gd name="T59" fmla="*/ 16 h 57"/>
                <a:gd name="T60" fmla="*/ 23 w 44"/>
                <a:gd name="T61" fmla="*/ 11 h 57"/>
                <a:gd name="T62" fmla="*/ 19 w 44"/>
                <a:gd name="T63" fmla="*/ 8 h 57"/>
                <a:gd name="T64" fmla="*/ 10 w 44"/>
                <a:gd name="T65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57">
                  <a:moveTo>
                    <a:pt x="0" y="57"/>
                  </a:moveTo>
                  <a:lnTo>
                    <a:pt x="0" y="0"/>
                  </a:lnTo>
                  <a:lnTo>
                    <a:pt x="14" y="0"/>
                  </a:lnTo>
                  <a:cubicBezTo>
                    <a:pt x="20" y="0"/>
                    <a:pt x="24" y="2"/>
                    <a:pt x="28" y="4"/>
                  </a:cubicBezTo>
                  <a:cubicBezTo>
                    <a:pt x="31" y="7"/>
                    <a:pt x="33" y="11"/>
                    <a:pt x="33" y="16"/>
                  </a:cubicBezTo>
                  <a:cubicBezTo>
                    <a:pt x="33" y="19"/>
                    <a:pt x="32" y="22"/>
                    <a:pt x="30" y="24"/>
                  </a:cubicBezTo>
                  <a:cubicBezTo>
                    <a:pt x="29" y="27"/>
                    <a:pt x="26" y="29"/>
                    <a:pt x="23" y="30"/>
                  </a:cubicBezTo>
                  <a:cubicBezTo>
                    <a:pt x="25" y="31"/>
                    <a:pt x="27" y="33"/>
                    <a:pt x="28" y="35"/>
                  </a:cubicBezTo>
                  <a:cubicBezTo>
                    <a:pt x="30" y="37"/>
                    <a:pt x="33" y="40"/>
                    <a:pt x="36" y="45"/>
                  </a:cubicBezTo>
                  <a:cubicBezTo>
                    <a:pt x="38" y="49"/>
                    <a:pt x="39" y="51"/>
                    <a:pt x="41" y="53"/>
                  </a:cubicBezTo>
                  <a:lnTo>
                    <a:pt x="44" y="57"/>
                  </a:lnTo>
                  <a:lnTo>
                    <a:pt x="34" y="57"/>
                  </a:lnTo>
                  <a:lnTo>
                    <a:pt x="31" y="53"/>
                  </a:lnTo>
                  <a:cubicBezTo>
                    <a:pt x="31" y="53"/>
                    <a:pt x="31" y="53"/>
                    <a:pt x="31" y="52"/>
                  </a:cubicBezTo>
                  <a:lnTo>
                    <a:pt x="29" y="50"/>
                  </a:lnTo>
                  <a:lnTo>
                    <a:pt x="27" y="46"/>
                  </a:lnTo>
                  <a:lnTo>
                    <a:pt x="24" y="41"/>
                  </a:lnTo>
                  <a:cubicBezTo>
                    <a:pt x="22" y="39"/>
                    <a:pt x="21" y="37"/>
                    <a:pt x="19" y="36"/>
                  </a:cubicBezTo>
                  <a:cubicBezTo>
                    <a:pt x="18" y="35"/>
                    <a:pt x="17" y="34"/>
                    <a:pt x="16" y="33"/>
                  </a:cubicBezTo>
                  <a:cubicBezTo>
                    <a:pt x="14" y="32"/>
                    <a:pt x="13" y="32"/>
                    <a:pt x="10" y="32"/>
                  </a:cubicBezTo>
                  <a:lnTo>
                    <a:pt x="8" y="32"/>
                  </a:lnTo>
                  <a:lnTo>
                    <a:pt x="8" y="57"/>
                  </a:lnTo>
                  <a:lnTo>
                    <a:pt x="0" y="57"/>
                  </a:lnTo>
                  <a:close/>
                  <a:moveTo>
                    <a:pt x="10" y="7"/>
                  </a:moveTo>
                  <a:lnTo>
                    <a:pt x="8" y="7"/>
                  </a:lnTo>
                  <a:lnTo>
                    <a:pt x="8" y="25"/>
                  </a:lnTo>
                  <a:lnTo>
                    <a:pt x="11" y="25"/>
                  </a:lnTo>
                  <a:cubicBezTo>
                    <a:pt x="15" y="25"/>
                    <a:pt x="18" y="25"/>
                    <a:pt x="19" y="24"/>
                  </a:cubicBezTo>
                  <a:cubicBezTo>
                    <a:pt x="21" y="23"/>
                    <a:pt x="22" y="22"/>
                    <a:pt x="23" y="21"/>
                  </a:cubicBezTo>
                  <a:cubicBezTo>
                    <a:pt x="24" y="19"/>
                    <a:pt x="24" y="18"/>
                    <a:pt x="24" y="16"/>
                  </a:cubicBezTo>
                  <a:cubicBezTo>
                    <a:pt x="24" y="14"/>
                    <a:pt x="24" y="12"/>
                    <a:pt x="23" y="11"/>
                  </a:cubicBezTo>
                  <a:cubicBezTo>
                    <a:pt x="22" y="10"/>
                    <a:pt x="21" y="9"/>
                    <a:pt x="19" y="8"/>
                  </a:cubicBezTo>
                  <a:cubicBezTo>
                    <a:pt x="17" y="7"/>
                    <a:pt x="14" y="7"/>
                    <a:pt x="1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" name="Freeform 20"/>
            <p:cNvSpPr>
              <a:spLocks/>
            </p:cNvSpPr>
            <p:nvPr/>
          </p:nvSpPr>
          <p:spPr bwMode="auto">
            <a:xfrm>
              <a:off x="2744788" y="4610101"/>
              <a:ext cx="276225" cy="476250"/>
            </a:xfrm>
            <a:custGeom>
              <a:avLst/>
              <a:gdLst>
                <a:gd name="T0" fmla="*/ 0 w 33"/>
                <a:gd name="T1" fmla="*/ 0 h 57"/>
                <a:gd name="T2" fmla="*/ 33 w 33"/>
                <a:gd name="T3" fmla="*/ 0 h 57"/>
                <a:gd name="T4" fmla="*/ 33 w 33"/>
                <a:gd name="T5" fmla="*/ 7 h 57"/>
                <a:gd name="T6" fmla="*/ 8 w 33"/>
                <a:gd name="T7" fmla="*/ 7 h 57"/>
                <a:gd name="T8" fmla="*/ 8 w 33"/>
                <a:gd name="T9" fmla="*/ 24 h 57"/>
                <a:gd name="T10" fmla="*/ 32 w 33"/>
                <a:gd name="T11" fmla="*/ 24 h 57"/>
                <a:gd name="T12" fmla="*/ 32 w 33"/>
                <a:gd name="T13" fmla="*/ 32 h 57"/>
                <a:gd name="T14" fmla="*/ 8 w 33"/>
                <a:gd name="T15" fmla="*/ 32 h 57"/>
                <a:gd name="T16" fmla="*/ 8 w 33"/>
                <a:gd name="T17" fmla="*/ 49 h 57"/>
                <a:gd name="T18" fmla="*/ 33 w 33"/>
                <a:gd name="T19" fmla="*/ 49 h 57"/>
                <a:gd name="T20" fmla="*/ 33 w 33"/>
                <a:gd name="T21" fmla="*/ 57 h 57"/>
                <a:gd name="T22" fmla="*/ 0 w 33"/>
                <a:gd name="T23" fmla="*/ 57 h 57"/>
                <a:gd name="T24" fmla="*/ 0 w 33"/>
                <a:gd name="T2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57">
                  <a:moveTo>
                    <a:pt x="0" y="0"/>
                  </a:moveTo>
                  <a:lnTo>
                    <a:pt x="33" y="0"/>
                  </a:lnTo>
                  <a:lnTo>
                    <a:pt x="33" y="7"/>
                  </a:lnTo>
                  <a:lnTo>
                    <a:pt x="8" y="7"/>
                  </a:lnTo>
                  <a:lnTo>
                    <a:pt x="8" y="24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8" y="32"/>
                  </a:lnTo>
                  <a:lnTo>
                    <a:pt x="8" y="49"/>
                  </a:lnTo>
                  <a:lnTo>
                    <a:pt x="33" y="49"/>
                  </a:lnTo>
                  <a:lnTo>
                    <a:pt x="33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" name="Freeform 21"/>
            <p:cNvSpPr>
              <a:spLocks noEditPoints="1"/>
            </p:cNvSpPr>
            <p:nvPr/>
          </p:nvSpPr>
          <p:spPr bwMode="auto">
            <a:xfrm>
              <a:off x="3095625" y="4600576"/>
              <a:ext cx="511175" cy="477838"/>
            </a:xfrm>
            <a:custGeom>
              <a:avLst/>
              <a:gdLst>
                <a:gd name="T0" fmla="*/ 31 w 61"/>
                <a:gd name="T1" fmla="*/ 0 h 57"/>
                <a:gd name="T2" fmla="*/ 52 w 61"/>
                <a:gd name="T3" fmla="*/ 8 h 57"/>
                <a:gd name="T4" fmla="*/ 61 w 61"/>
                <a:gd name="T5" fmla="*/ 29 h 57"/>
                <a:gd name="T6" fmla="*/ 52 w 61"/>
                <a:gd name="T7" fmla="*/ 49 h 57"/>
                <a:gd name="T8" fmla="*/ 30 w 61"/>
                <a:gd name="T9" fmla="*/ 57 h 57"/>
                <a:gd name="T10" fmla="*/ 9 w 61"/>
                <a:gd name="T11" fmla="*/ 49 h 57"/>
                <a:gd name="T12" fmla="*/ 0 w 61"/>
                <a:gd name="T13" fmla="*/ 29 h 57"/>
                <a:gd name="T14" fmla="*/ 9 w 61"/>
                <a:gd name="T15" fmla="*/ 8 h 57"/>
                <a:gd name="T16" fmla="*/ 31 w 61"/>
                <a:gd name="T17" fmla="*/ 0 h 57"/>
                <a:gd name="T18" fmla="*/ 31 w 61"/>
                <a:gd name="T19" fmla="*/ 8 h 57"/>
                <a:gd name="T20" fmla="*/ 15 w 61"/>
                <a:gd name="T21" fmla="*/ 14 h 57"/>
                <a:gd name="T22" fmla="*/ 9 w 61"/>
                <a:gd name="T23" fmla="*/ 29 h 57"/>
                <a:gd name="T24" fmla="*/ 15 w 61"/>
                <a:gd name="T25" fmla="*/ 44 h 57"/>
                <a:gd name="T26" fmla="*/ 31 w 61"/>
                <a:gd name="T27" fmla="*/ 50 h 57"/>
                <a:gd name="T28" fmla="*/ 47 w 61"/>
                <a:gd name="T29" fmla="*/ 44 h 57"/>
                <a:gd name="T30" fmla="*/ 53 w 61"/>
                <a:gd name="T31" fmla="*/ 29 h 57"/>
                <a:gd name="T32" fmla="*/ 47 w 61"/>
                <a:gd name="T33" fmla="*/ 14 h 57"/>
                <a:gd name="T34" fmla="*/ 31 w 61"/>
                <a:gd name="T35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" h="57">
                  <a:moveTo>
                    <a:pt x="31" y="0"/>
                  </a:moveTo>
                  <a:cubicBezTo>
                    <a:pt x="39" y="0"/>
                    <a:pt x="47" y="3"/>
                    <a:pt x="52" y="8"/>
                  </a:cubicBezTo>
                  <a:cubicBezTo>
                    <a:pt x="58" y="14"/>
                    <a:pt x="61" y="21"/>
                    <a:pt x="61" y="29"/>
                  </a:cubicBezTo>
                  <a:cubicBezTo>
                    <a:pt x="61" y="37"/>
                    <a:pt x="58" y="44"/>
                    <a:pt x="52" y="49"/>
                  </a:cubicBezTo>
                  <a:cubicBezTo>
                    <a:pt x="47" y="55"/>
                    <a:pt x="39" y="57"/>
                    <a:pt x="30" y="57"/>
                  </a:cubicBezTo>
                  <a:cubicBezTo>
                    <a:pt x="22" y="57"/>
                    <a:pt x="14" y="55"/>
                    <a:pt x="9" y="49"/>
                  </a:cubicBezTo>
                  <a:cubicBezTo>
                    <a:pt x="3" y="44"/>
                    <a:pt x="0" y="37"/>
                    <a:pt x="0" y="29"/>
                  </a:cubicBezTo>
                  <a:cubicBezTo>
                    <a:pt x="0" y="21"/>
                    <a:pt x="3" y="14"/>
                    <a:pt x="9" y="8"/>
                  </a:cubicBezTo>
                  <a:cubicBezTo>
                    <a:pt x="15" y="3"/>
                    <a:pt x="22" y="0"/>
                    <a:pt x="31" y="0"/>
                  </a:cubicBezTo>
                  <a:close/>
                  <a:moveTo>
                    <a:pt x="31" y="8"/>
                  </a:moveTo>
                  <a:cubicBezTo>
                    <a:pt x="24" y="8"/>
                    <a:pt x="19" y="10"/>
                    <a:pt x="15" y="14"/>
                  </a:cubicBezTo>
                  <a:cubicBezTo>
                    <a:pt x="11" y="18"/>
                    <a:pt x="9" y="23"/>
                    <a:pt x="9" y="29"/>
                  </a:cubicBezTo>
                  <a:cubicBezTo>
                    <a:pt x="9" y="35"/>
                    <a:pt x="11" y="40"/>
                    <a:pt x="15" y="44"/>
                  </a:cubicBezTo>
                  <a:cubicBezTo>
                    <a:pt x="19" y="48"/>
                    <a:pt x="24" y="50"/>
                    <a:pt x="31" y="50"/>
                  </a:cubicBezTo>
                  <a:cubicBezTo>
                    <a:pt x="37" y="50"/>
                    <a:pt x="42" y="48"/>
                    <a:pt x="47" y="44"/>
                  </a:cubicBezTo>
                  <a:cubicBezTo>
                    <a:pt x="51" y="40"/>
                    <a:pt x="53" y="35"/>
                    <a:pt x="53" y="29"/>
                  </a:cubicBezTo>
                  <a:cubicBezTo>
                    <a:pt x="53" y="23"/>
                    <a:pt x="51" y="18"/>
                    <a:pt x="47" y="14"/>
                  </a:cubicBezTo>
                  <a:cubicBezTo>
                    <a:pt x="42" y="10"/>
                    <a:pt x="37" y="8"/>
                    <a:pt x="3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" name="Freeform 22"/>
            <p:cNvSpPr>
              <a:spLocks/>
            </p:cNvSpPr>
            <p:nvPr/>
          </p:nvSpPr>
          <p:spPr bwMode="auto">
            <a:xfrm>
              <a:off x="3673475" y="4600576"/>
              <a:ext cx="452438" cy="485775"/>
            </a:xfrm>
            <a:custGeom>
              <a:avLst/>
              <a:gdLst>
                <a:gd name="T0" fmla="*/ 9 w 54"/>
                <a:gd name="T1" fmla="*/ 8 h 58"/>
                <a:gd name="T2" fmla="*/ 5 w 54"/>
                <a:gd name="T3" fmla="*/ 12 h 58"/>
                <a:gd name="T4" fmla="*/ 2 w 54"/>
                <a:gd name="T5" fmla="*/ 17 h 58"/>
                <a:gd name="T6" fmla="*/ 0 w 54"/>
                <a:gd name="T7" fmla="*/ 23 h 58"/>
                <a:gd name="T8" fmla="*/ 0 w 54"/>
                <a:gd name="T9" fmla="*/ 29 h 58"/>
                <a:gd name="T10" fmla="*/ 2 w 54"/>
                <a:gd name="T11" fmla="*/ 41 h 58"/>
                <a:gd name="T12" fmla="*/ 5 w 54"/>
                <a:gd name="T13" fmla="*/ 46 h 58"/>
                <a:gd name="T14" fmla="*/ 9 w 54"/>
                <a:gd name="T15" fmla="*/ 50 h 58"/>
                <a:gd name="T16" fmla="*/ 13 w 54"/>
                <a:gd name="T17" fmla="*/ 53 h 58"/>
                <a:gd name="T18" fmla="*/ 19 w 54"/>
                <a:gd name="T19" fmla="*/ 56 h 58"/>
                <a:gd name="T20" fmla="*/ 31 w 54"/>
                <a:gd name="T21" fmla="*/ 58 h 58"/>
                <a:gd name="T22" fmla="*/ 37 w 54"/>
                <a:gd name="T23" fmla="*/ 58 h 58"/>
                <a:gd name="T24" fmla="*/ 43 w 54"/>
                <a:gd name="T25" fmla="*/ 57 h 58"/>
                <a:gd name="T26" fmla="*/ 48 w 54"/>
                <a:gd name="T27" fmla="*/ 55 h 58"/>
                <a:gd name="T28" fmla="*/ 53 w 54"/>
                <a:gd name="T29" fmla="*/ 53 h 58"/>
                <a:gd name="T30" fmla="*/ 53 w 54"/>
                <a:gd name="T31" fmla="*/ 53 h 58"/>
                <a:gd name="T32" fmla="*/ 53 w 54"/>
                <a:gd name="T33" fmla="*/ 53 h 58"/>
                <a:gd name="T34" fmla="*/ 54 w 54"/>
                <a:gd name="T35" fmla="*/ 52 h 58"/>
                <a:gd name="T36" fmla="*/ 54 w 54"/>
                <a:gd name="T37" fmla="*/ 26 h 58"/>
                <a:gd name="T38" fmla="*/ 53 w 54"/>
                <a:gd name="T39" fmla="*/ 25 h 58"/>
                <a:gd name="T40" fmla="*/ 33 w 54"/>
                <a:gd name="T41" fmla="*/ 25 h 58"/>
                <a:gd name="T42" fmla="*/ 32 w 54"/>
                <a:gd name="T43" fmla="*/ 26 h 58"/>
                <a:gd name="T44" fmla="*/ 32 w 54"/>
                <a:gd name="T45" fmla="*/ 32 h 58"/>
                <a:gd name="T46" fmla="*/ 33 w 54"/>
                <a:gd name="T47" fmla="*/ 32 h 58"/>
                <a:gd name="T48" fmla="*/ 46 w 54"/>
                <a:gd name="T49" fmla="*/ 32 h 58"/>
                <a:gd name="T50" fmla="*/ 46 w 54"/>
                <a:gd name="T51" fmla="*/ 48 h 58"/>
                <a:gd name="T52" fmla="*/ 45 w 54"/>
                <a:gd name="T53" fmla="*/ 48 h 58"/>
                <a:gd name="T54" fmla="*/ 43 w 54"/>
                <a:gd name="T55" fmla="*/ 49 h 58"/>
                <a:gd name="T56" fmla="*/ 39 w 54"/>
                <a:gd name="T57" fmla="*/ 50 h 58"/>
                <a:gd name="T58" fmla="*/ 35 w 54"/>
                <a:gd name="T59" fmla="*/ 51 h 58"/>
                <a:gd name="T60" fmla="*/ 32 w 54"/>
                <a:gd name="T61" fmla="*/ 51 h 58"/>
                <a:gd name="T62" fmla="*/ 27 w 54"/>
                <a:gd name="T63" fmla="*/ 51 h 58"/>
                <a:gd name="T64" fmla="*/ 22 w 54"/>
                <a:gd name="T65" fmla="*/ 49 h 58"/>
                <a:gd name="T66" fmla="*/ 18 w 54"/>
                <a:gd name="T67" fmla="*/ 47 h 58"/>
                <a:gd name="T68" fmla="*/ 15 w 54"/>
                <a:gd name="T69" fmla="*/ 45 h 58"/>
                <a:gd name="T70" fmla="*/ 12 w 54"/>
                <a:gd name="T71" fmla="*/ 42 h 58"/>
                <a:gd name="T72" fmla="*/ 10 w 54"/>
                <a:gd name="T73" fmla="*/ 38 h 58"/>
                <a:gd name="T74" fmla="*/ 8 w 54"/>
                <a:gd name="T75" fmla="*/ 29 h 58"/>
                <a:gd name="T76" fmla="*/ 8 w 54"/>
                <a:gd name="T77" fmla="*/ 24 h 58"/>
                <a:gd name="T78" fmla="*/ 10 w 54"/>
                <a:gd name="T79" fmla="*/ 20 h 58"/>
                <a:gd name="T80" fmla="*/ 12 w 54"/>
                <a:gd name="T81" fmla="*/ 16 h 58"/>
                <a:gd name="T82" fmla="*/ 15 w 54"/>
                <a:gd name="T83" fmla="*/ 13 h 58"/>
                <a:gd name="T84" fmla="*/ 18 w 54"/>
                <a:gd name="T85" fmla="*/ 11 h 58"/>
                <a:gd name="T86" fmla="*/ 22 w 54"/>
                <a:gd name="T87" fmla="*/ 9 h 58"/>
                <a:gd name="T88" fmla="*/ 26 w 54"/>
                <a:gd name="T89" fmla="*/ 7 h 58"/>
                <a:gd name="T90" fmla="*/ 31 w 54"/>
                <a:gd name="T91" fmla="*/ 7 h 58"/>
                <a:gd name="T92" fmla="*/ 35 w 54"/>
                <a:gd name="T93" fmla="*/ 7 h 58"/>
                <a:gd name="T94" fmla="*/ 40 w 54"/>
                <a:gd name="T95" fmla="*/ 9 h 58"/>
                <a:gd name="T96" fmla="*/ 43 w 54"/>
                <a:gd name="T97" fmla="*/ 10 h 58"/>
                <a:gd name="T98" fmla="*/ 47 w 54"/>
                <a:gd name="T99" fmla="*/ 13 h 58"/>
                <a:gd name="T100" fmla="*/ 47 w 54"/>
                <a:gd name="T101" fmla="*/ 13 h 58"/>
                <a:gd name="T102" fmla="*/ 47 w 54"/>
                <a:gd name="T103" fmla="*/ 13 h 58"/>
                <a:gd name="T104" fmla="*/ 52 w 54"/>
                <a:gd name="T105" fmla="*/ 8 h 58"/>
                <a:gd name="T106" fmla="*/ 53 w 54"/>
                <a:gd name="T107" fmla="*/ 8 h 58"/>
                <a:gd name="T108" fmla="*/ 53 w 54"/>
                <a:gd name="T109" fmla="*/ 7 h 58"/>
                <a:gd name="T110" fmla="*/ 48 w 54"/>
                <a:gd name="T111" fmla="*/ 4 h 58"/>
                <a:gd name="T112" fmla="*/ 43 w 54"/>
                <a:gd name="T113" fmla="*/ 2 h 58"/>
                <a:gd name="T114" fmla="*/ 37 w 54"/>
                <a:gd name="T115" fmla="*/ 1 h 58"/>
                <a:gd name="T116" fmla="*/ 32 w 54"/>
                <a:gd name="T117" fmla="*/ 0 h 58"/>
                <a:gd name="T118" fmla="*/ 25 w 54"/>
                <a:gd name="T119" fmla="*/ 1 h 58"/>
                <a:gd name="T120" fmla="*/ 19 w 54"/>
                <a:gd name="T121" fmla="*/ 2 h 58"/>
                <a:gd name="T122" fmla="*/ 14 w 54"/>
                <a:gd name="T123" fmla="*/ 5 h 58"/>
                <a:gd name="T124" fmla="*/ 9 w 54"/>
                <a:gd name="T12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" h="58">
                  <a:moveTo>
                    <a:pt x="9" y="8"/>
                  </a:moveTo>
                  <a:cubicBezTo>
                    <a:pt x="7" y="9"/>
                    <a:pt x="6" y="11"/>
                    <a:pt x="5" y="12"/>
                  </a:cubicBezTo>
                  <a:cubicBezTo>
                    <a:pt x="4" y="14"/>
                    <a:pt x="3" y="16"/>
                    <a:pt x="2" y="17"/>
                  </a:cubicBezTo>
                  <a:cubicBezTo>
                    <a:pt x="1" y="19"/>
                    <a:pt x="1" y="21"/>
                    <a:pt x="0" y="23"/>
                  </a:cubicBezTo>
                  <a:cubicBezTo>
                    <a:pt x="0" y="25"/>
                    <a:pt x="0" y="27"/>
                    <a:pt x="0" y="29"/>
                  </a:cubicBezTo>
                  <a:cubicBezTo>
                    <a:pt x="0" y="33"/>
                    <a:pt x="0" y="37"/>
                    <a:pt x="2" y="41"/>
                  </a:cubicBezTo>
                  <a:cubicBezTo>
                    <a:pt x="3" y="42"/>
                    <a:pt x="4" y="44"/>
                    <a:pt x="5" y="46"/>
                  </a:cubicBezTo>
                  <a:cubicBezTo>
                    <a:pt x="6" y="47"/>
                    <a:pt x="7" y="49"/>
                    <a:pt x="9" y="50"/>
                  </a:cubicBezTo>
                  <a:cubicBezTo>
                    <a:pt x="10" y="51"/>
                    <a:pt x="12" y="52"/>
                    <a:pt x="13" y="53"/>
                  </a:cubicBezTo>
                  <a:cubicBezTo>
                    <a:pt x="15" y="54"/>
                    <a:pt x="17" y="55"/>
                    <a:pt x="19" y="56"/>
                  </a:cubicBezTo>
                  <a:cubicBezTo>
                    <a:pt x="23" y="57"/>
                    <a:pt x="27" y="58"/>
                    <a:pt x="31" y="58"/>
                  </a:cubicBezTo>
                  <a:cubicBezTo>
                    <a:pt x="33" y="58"/>
                    <a:pt x="35" y="58"/>
                    <a:pt x="37" y="58"/>
                  </a:cubicBezTo>
                  <a:cubicBezTo>
                    <a:pt x="39" y="57"/>
                    <a:pt x="41" y="57"/>
                    <a:pt x="43" y="57"/>
                  </a:cubicBezTo>
                  <a:cubicBezTo>
                    <a:pt x="45" y="56"/>
                    <a:pt x="46" y="56"/>
                    <a:pt x="48" y="55"/>
                  </a:cubicBezTo>
                  <a:cubicBezTo>
                    <a:pt x="50" y="54"/>
                    <a:pt x="52" y="54"/>
                    <a:pt x="53" y="53"/>
                  </a:cubicBezTo>
                  <a:lnTo>
                    <a:pt x="53" y="53"/>
                  </a:lnTo>
                  <a:lnTo>
                    <a:pt x="53" y="53"/>
                  </a:lnTo>
                  <a:cubicBezTo>
                    <a:pt x="54" y="53"/>
                    <a:pt x="54" y="53"/>
                    <a:pt x="54" y="52"/>
                  </a:cubicBezTo>
                  <a:lnTo>
                    <a:pt x="54" y="26"/>
                  </a:lnTo>
                  <a:cubicBezTo>
                    <a:pt x="54" y="26"/>
                    <a:pt x="53" y="25"/>
                    <a:pt x="53" y="25"/>
                  </a:cubicBezTo>
                  <a:lnTo>
                    <a:pt x="33" y="25"/>
                  </a:lnTo>
                  <a:cubicBezTo>
                    <a:pt x="33" y="25"/>
                    <a:pt x="32" y="26"/>
                    <a:pt x="32" y="26"/>
                  </a:cubicBezTo>
                  <a:lnTo>
                    <a:pt x="32" y="32"/>
                  </a:lnTo>
                  <a:cubicBezTo>
                    <a:pt x="32" y="32"/>
                    <a:pt x="33" y="32"/>
                    <a:pt x="33" y="32"/>
                  </a:cubicBezTo>
                  <a:lnTo>
                    <a:pt x="46" y="32"/>
                  </a:lnTo>
                  <a:lnTo>
                    <a:pt x="46" y="48"/>
                  </a:lnTo>
                  <a:lnTo>
                    <a:pt x="45" y="48"/>
                  </a:lnTo>
                  <a:cubicBezTo>
                    <a:pt x="45" y="49"/>
                    <a:pt x="44" y="49"/>
                    <a:pt x="43" y="49"/>
                  </a:cubicBezTo>
                  <a:cubicBezTo>
                    <a:pt x="42" y="50"/>
                    <a:pt x="40" y="50"/>
                    <a:pt x="39" y="50"/>
                  </a:cubicBezTo>
                  <a:cubicBezTo>
                    <a:pt x="38" y="51"/>
                    <a:pt x="37" y="51"/>
                    <a:pt x="35" y="51"/>
                  </a:cubicBezTo>
                  <a:cubicBezTo>
                    <a:pt x="34" y="51"/>
                    <a:pt x="33" y="51"/>
                    <a:pt x="32" y="51"/>
                  </a:cubicBezTo>
                  <a:cubicBezTo>
                    <a:pt x="30" y="51"/>
                    <a:pt x="28" y="51"/>
                    <a:pt x="27" y="51"/>
                  </a:cubicBezTo>
                  <a:cubicBezTo>
                    <a:pt x="25" y="50"/>
                    <a:pt x="24" y="50"/>
                    <a:pt x="22" y="49"/>
                  </a:cubicBezTo>
                  <a:cubicBezTo>
                    <a:pt x="21" y="49"/>
                    <a:pt x="19" y="48"/>
                    <a:pt x="18" y="47"/>
                  </a:cubicBezTo>
                  <a:cubicBezTo>
                    <a:pt x="17" y="47"/>
                    <a:pt x="16" y="46"/>
                    <a:pt x="15" y="45"/>
                  </a:cubicBezTo>
                  <a:cubicBezTo>
                    <a:pt x="14" y="44"/>
                    <a:pt x="13" y="43"/>
                    <a:pt x="12" y="42"/>
                  </a:cubicBezTo>
                  <a:cubicBezTo>
                    <a:pt x="11" y="40"/>
                    <a:pt x="10" y="39"/>
                    <a:pt x="10" y="38"/>
                  </a:cubicBezTo>
                  <a:cubicBezTo>
                    <a:pt x="8" y="35"/>
                    <a:pt x="8" y="32"/>
                    <a:pt x="8" y="29"/>
                  </a:cubicBezTo>
                  <a:cubicBezTo>
                    <a:pt x="8" y="27"/>
                    <a:pt x="8" y="26"/>
                    <a:pt x="8" y="24"/>
                  </a:cubicBezTo>
                  <a:cubicBezTo>
                    <a:pt x="9" y="23"/>
                    <a:pt x="9" y="22"/>
                    <a:pt x="10" y="20"/>
                  </a:cubicBezTo>
                  <a:cubicBezTo>
                    <a:pt x="10" y="19"/>
                    <a:pt x="11" y="18"/>
                    <a:pt x="12" y="16"/>
                  </a:cubicBezTo>
                  <a:cubicBezTo>
                    <a:pt x="13" y="15"/>
                    <a:pt x="14" y="14"/>
                    <a:pt x="15" y="13"/>
                  </a:cubicBezTo>
                  <a:cubicBezTo>
                    <a:pt x="16" y="12"/>
                    <a:pt x="17" y="11"/>
                    <a:pt x="18" y="11"/>
                  </a:cubicBezTo>
                  <a:cubicBezTo>
                    <a:pt x="19" y="10"/>
                    <a:pt x="21" y="9"/>
                    <a:pt x="22" y="9"/>
                  </a:cubicBezTo>
                  <a:cubicBezTo>
                    <a:pt x="23" y="8"/>
                    <a:pt x="25" y="8"/>
                    <a:pt x="26" y="7"/>
                  </a:cubicBezTo>
                  <a:cubicBezTo>
                    <a:pt x="28" y="7"/>
                    <a:pt x="29" y="7"/>
                    <a:pt x="31" y="7"/>
                  </a:cubicBezTo>
                  <a:cubicBezTo>
                    <a:pt x="32" y="7"/>
                    <a:pt x="34" y="7"/>
                    <a:pt x="35" y="7"/>
                  </a:cubicBezTo>
                  <a:cubicBezTo>
                    <a:pt x="37" y="8"/>
                    <a:pt x="38" y="8"/>
                    <a:pt x="40" y="9"/>
                  </a:cubicBezTo>
                  <a:cubicBezTo>
                    <a:pt x="41" y="9"/>
                    <a:pt x="42" y="10"/>
                    <a:pt x="43" y="10"/>
                  </a:cubicBezTo>
                  <a:cubicBezTo>
                    <a:pt x="45" y="11"/>
                    <a:pt x="46" y="12"/>
                    <a:pt x="47" y="13"/>
                  </a:cubicBezTo>
                  <a:lnTo>
                    <a:pt x="47" y="13"/>
                  </a:lnTo>
                  <a:cubicBezTo>
                    <a:pt x="47" y="13"/>
                    <a:pt x="47" y="13"/>
                    <a:pt x="47" y="13"/>
                  </a:cubicBezTo>
                  <a:lnTo>
                    <a:pt x="52" y="8"/>
                  </a:lnTo>
                  <a:lnTo>
                    <a:pt x="53" y="8"/>
                  </a:lnTo>
                  <a:cubicBezTo>
                    <a:pt x="53" y="8"/>
                    <a:pt x="53" y="8"/>
                    <a:pt x="53" y="7"/>
                  </a:cubicBezTo>
                  <a:cubicBezTo>
                    <a:pt x="51" y="6"/>
                    <a:pt x="50" y="5"/>
                    <a:pt x="48" y="4"/>
                  </a:cubicBezTo>
                  <a:cubicBezTo>
                    <a:pt x="46" y="3"/>
                    <a:pt x="45" y="2"/>
                    <a:pt x="43" y="2"/>
                  </a:cubicBezTo>
                  <a:cubicBezTo>
                    <a:pt x="41" y="1"/>
                    <a:pt x="39" y="1"/>
                    <a:pt x="37" y="1"/>
                  </a:cubicBezTo>
                  <a:cubicBezTo>
                    <a:pt x="35" y="0"/>
                    <a:pt x="33" y="0"/>
                    <a:pt x="32" y="0"/>
                  </a:cubicBezTo>
                  <a:cubicBezTo>
                    <a:pt x="29" y="0"/>
                    <a:pt x="27" y="0"/>
                    <a:pt x="25" y="1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7" y="3"/>
                    <a:pt x="15" y="4"/>
                    <a:pt x="14" y="5"/>
                  </a:cubicBezTo>
                  <a:cubicBezTo>
                    <a:pt x="12" y="6"/>
                    <a:pt x="10" y="7"/>
                    <a:pt x="9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" name="Freeform 23"/>
            <p:cNvSpPr>
              <a:spLocks/>
            </p:cNvSpPr>
            <p:nvPr/>
          </p:nvSpPr>
          <p:spPr bwMode="auto">
            <a:xfrm>
              <a:off x="4210050" y="4600576"/>
              <a:ext cx="434975" cy="477838"/>
            </a:xfrm>
            <a:custGeom>
              <a:avLst/>
              <a:gdLst>
                <a:gd name="T0" fmla="*/ 52 w 52"/>
                <a:gd name="T1" fmla="*/ 44 h 57"/>
                <a:gd name="T2" fmla="*/ 52 w 52"/>
                <a:gd name="T3" fmla="*/ 53 h 57"/>
                <a:gd name="T4" fmla="*/ 31 w 52"/>
                <a:gd name="T5" fmla="*/ 57 h 57"/>
                <a:gd name="T6" fmla="*/ 15 w 52"/>
                <a:gd name="T7" fmla="*/ 54 h 57"/>
                <a:gd name="T8" fmla="*/ 4 w 52"/>
                <a:gd name="T9" fmla="*/ 43 h 57"/>
                <a:gd name="T10" fmla="*/ 0 w 52"/>
                <a:gd name="T11" fmla="*/ 29 h 57"/>
                <a:gd name="T12" fmla="*/ 9 w 52"/>
                <a:gd name="T13" fmla="*/ 9 h 57"/>
                <a:gd name="T14" fmla="*/ 31 w 52"/>
                <a:gd name="T15" fmla="*/ 0 h 57"/>
                <a:gd name="T16" fmla="*/ 51 w 52"/>
                <a:gd name="T17" fmla="*/ 5 h 57"/>
                <a:gd name="T18" fmla="*/ 51 w 52"/>
                <a:gd name="T19" fmla="*/ 14 h 57"/>
                <a:gd name="T20" fmla="*/ 31 w 52"/>
                <a:gd name="T21" fmla="*/ 8 h 57"/>
                <a:gd name="T22" fmla="*/ 15 w 52"/>
                <a:gd name="T23" fmla="*/ 14 h 57"/>
                <a:gd name="T24" fmla="*/ 9 w 52"/>
                <a:gd name="T25" fmla="*/ 29 h 57"/>
                <a:gd name="T26" fmla="*/ 15 w 52"/>
                <a:gd name="T27" fmla="*/ 44 h 57"/>
                <a:gd name="T28" fmla="*/ 31 w 52"/>
                <a:gd name="T29" fmla="*/ 50 h 57"/>
                <a:gd name="T30" fmla="*/ 52 w 52"/>
                <a:gd name="T31" fmla="*/ 4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" h="57">
                  <a:moveTo>
                    <a:pt x="52" y="44"/>
                  </a:moveTo>
                  <a:lnTo>
                    <a:pt x="52" y="53"/>
                  </a:lnTo>
                  <a:cubicBezTo>
                    <a:pt x="46" y="56"/>
                    <a:pt x="39" y="57"/>
                    <a:pt x="31" y="57"/>
                  </a:cubicBezTo>
                  <a:cubicBezTo>
                    <a:pt x="24" y="57"/>
                    <a:pt x="19" y="56"/>
                    <a:pt x="15" y="54"/>
                  </a:cubicBezTo>
                  <a:cubicBezTo>
                    <a:pt x="10" y="51"/>
                    <a:pt x="7" y="48"/>
                    <a:pt x="4" y="43"/>
                  </a:cubicBezTo>
                  <a:cubicBezTo>
                    <a:pt x="1" y="39"/>
                    <a:pt x="0" y="34"/>
                    <a:pt x="0" y="29"/>
                  </a:cubicBezTo>
                  <a:cubicBezTo>
                    <a:pt x="0" y="21"/>
                    <a:pt x="3" y="14"/>
                    <a:pt x="9" y="9"/>
                  </a:cubicBezTo>
                  <a:cubicBezTo>
                    <a:pt x="15" y="3"/>
                    <a:pt x="22" y="0"/>
                    <a:pt x="31" y="0"/>
                  </a:cubicBezTo>
                  <a:cubicBezTo>
                    <a:pt x="37" y="0"/>
                    <a:pt x="44" y="2"/>
                    <a:pt x="51" y="5"/>
                  </a:cubicBezTo>
                  <a:lnTo>
                    <a:pt x="51" y="14"/>
                  </a:lnTo>
                  <a:cubicBezTo>
                    <a:pt x="44" y="10"/>
                    <a:pt x="38" y="8"/>
                    <a:pt x="31" y="8"/>
                  </a:cubicBezTo>
                  <a:cubicBezTo>
                    <a:pt x="25" y="8"/>
                    <a:pt x="19" y="10"/>
                    <a:pt x="15" y="14"/>
                  </a:cubicBezTo>
                  <a:cubicBezTo>
                    <a:pt x="11" y="18"/>
                    <a:pt x="9" y="23"/>
                    <a:pt x="9" y="29"/>
                  </a:cubicBezTo>
                  <a:cubicBezTo>
                    <a:pt x="9" y="35"/>
                    <a:pt x="11" y="40"/>
                    <a:pt x="15" y="44"/>
                  </a:cubicBezTo>
                  <a:cubicBezTo>
                    <a:pt x="19" y="48"/>
                    <a:pt x="25" y="50"/>
                    <a:pt x="31" y="50"/>
                  </a:cubicBezTo>
                  <a:cubicBezTo>
                    <a:pt x="38" y="50"/>
                    <a:pt x="45" y="48"/>
                    <a:pt x="52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" name="Freeform 24"/>
            <p:cNvSpPr>
              <a:spLocks/>
            </p:cNvSpPr>
            <p:nvPr/>
          </p:nvSpPr>
          <p:spPr bwMode="auto">
            <a:xfrm>
              <a:off x="4746625" y="4610101"/>
              <a:ext cx="66675" cy="476250"/>
            </a:xfrm>
            <a:custGeom>
              <a:avLst/>
              <a:gdLst>
                <a:gd name="T0" fmla="*/ 0 w 8"/>
                <a:gd name="T1" fmla="*/ 0 h 57"/>
                <a:gd name="T2" fmla="*/ 8 w 8"/>
                <a:gd name="T3" fmla="*/ 0 h 57"/>
                <a:gd name="T4" fmla="*/ 8 w 8"/>
                <a:gd name="T5" fmla="*/ 57 h 57"/>
                <a:gd name="T6" fmla="*/ 0 w 8"/>
                <a:gd name="T7" fmla="*/ 57 h 57"/>
                <a:gd name="T8" fmla="*/ 0 w 8"/>
                <a:gd name="T9" fmla="*/ 13 h 57"/>
                <a:gd name="T10" fmla="*/ 0 w 8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7">
                  <a:moveTo>
                    <a:pt x="0" y="0"/>
                  </a:moveTo>
                  <a:lnTo>
                    <a:pt x="8" y="0"/>
                  </a:lnTo>
                  <a:lnTo>
                    <a:pt x="8" y="57"/>
                  </a:lnTo>
                  <a:lnTo>
                    <a:pt x="0" y="57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pic>
        <p:nvPicPr>
          <p:cNvPr id="37" name="3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58054"/>
            <a:ext cx="1141094" cy="400417"/>
          </a:xfrm>
          <a:prstGeom prst="rect">
            <a:avLst/>
          </a:prstGeom>
        </p:spPr>
      </p:pic>
      <p:sp>
        <p:nvSpPr>
          <p:cNvPr id="38" name="37 Rectángulo"/>
          <p:cNvSpPr/>
          <p:nvPr/>
        </p:nvSpPr>
        <p:spPr>
          <a:xfrm>
            <a:off x="1777717" y="2636912"/>
            <a:ext cx="5598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altLang="es-A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PRACTICAS DE SUPERVISION DE AUDITORIAS INTERNAS</a:t>
            </a:r>
          </a:p>
        </p:txBody>
      </p:sp>
      <p:sp>
        <p:nvSpPr>
          <p:cNvPr id="39" name="38 Rectángulo"/>
          <p:cNvSpPr/>
          <p:nvPr/>
        </p:nvSpPr>
        <p:spPr>
          <a:xfrm>
            <a:off x="4191878" y="2179691"/>
            <a:ext cx="976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altLang="es-AR" spc="300" dirty="0" smtClean="0"/>
              <a:t>PANEL</a:t>
            </a:r>
            <a:endParaRPr lang="es-ES" altLang="es-AR" b="1" spc="300" dirty="0" smtClean="0"/>
          </a:p>
        </p:txBody>
      </p:sp>
      <p:sp>
        <p:nvSpPr>
          <p:cNvPr id="40" name="39 Rectángulo"/>
          <p:cNvSpPr/>
          <p:nvPr/>
        </p:nvSpPr>
        <p:spPr>
          <a:xfrm>
            <a:off x="1915055" y="3711748"/>
            <a:ext cx="52944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altLang="es-AR" sz="2000" dirty="0" smtClean="0"/>
              <a:t>ESTRATEGIAS PARA EL FORTALECIMIENTO DEL CONTROL INTERNO A TRAVES DE LAS UAI</a:t>
            </a:r>
            <a:endParaRPr lang="es-ES" altLang="es-AR" sz="2000" dirty="0"/>
          </a:p>
        </p:txBody>
      </p:sp>
      <p:grpSp>
        <p:nvGrpSpPr>
          <p:cNvPr id="53" name="52 Grupo"/>
          <p:cNvGrpSpPr/>
          <p:nvPr/>
        </p:nvGrpSpPr>
        <p:grpSpPr>
          <a:xfrm>
            <a:off x="1403648" y="2366605"/>
            <a:ext cx="6552727" cy="2286531"/>
            <a:chOff x="1777717" y="2366605"/>
            <a:chExt cx="5890627" cy="2070507"/>
          </a:xfrm>
        </p:grpSpPr>
        <p:cxnSp>
          <p:nvCxnSpPr>
            <p:cNvPr id="43" name="42 Conector recto"/>
            <p:cNvCxnSpPr/>
            <p:nvPr/>
          </p:nvCxnSpPr>
          <p:spPr>
            <a:xfrm flipH="1">
              <a:off x="1777717" y="2366605"/>
              <a:ext cx="2459823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"/>
            <p:cNvCxnSpPr/>
            <p:nvPr/>
          </p:nvCxnSpPr>
          <p:spPr>
            <a:xfrm>
              <a:off x="1777717" y="2366605"/>
              <a:ext cx="0" cy="207050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46 Conector recto"/>
            <p:cNvCxnSpPr/>
            <p:nvPr/>
          </p:nvCxnSpPr>
          <p:spPr>
            <a:xfrm>
              <a:off x="1777717" y="4419634"/>
              <a:ext cx="589062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8 Conector recto"/>
            <p:cNvCxnSpPr/>
            <p:nvPr/>
          </p:nvCxnSpPr>
          <p:spPr>
            <a:xfrm flipV="1">
              <a:off x="7668344" y="2366605"/>
              <a:ext cx="0" cy="207050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Conector recto"/>
            <p:cNvCxnSpPr/>
            <p:nvPr/>
          </p:nvCxnSpPr>
          <p:spPr>
            <a:xfrm flipH="1">
              <a:off x="5148064" y="2366605"/>
              <a:ext cx="252028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53 Rectángulo"/>
          <p:cNvSpPr/>
          <p:nvPr/>
        </p:nvSpPr>
        <p:spPr>
          <a:xfrm>
            <a:off x="1547664" y="2492897"/>
            <a:ext cx="6264696" cy="2016224"/>
          </a:xfrm>
          <a:prstGeom prst="rect">
            <a:avLst/>
          </a:prstGeom>
          <a:solidFill>
            <a:srgbClr val="0D0D0D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53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9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38" grpId="0"/>
      <p:bldP spid="39" grpId="0"/>
      <p:bldP spid="40" grpId="0"/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entágono"/>
          <p:cNvSpPr/>
          <p:nvPr/>
        </p:nvSpPr>
        <p:spPr>
          <a:xfrm rot="5400000">
            <a:off x="4553445" y="-284094"/>
            <a:ext cx="286343" cy="3212974"/>
          </a:xfrm>
          <a:prstGeom prst="homePlate">
            <a:avLst>
              <a:gd name="adj" fmla="val 100000"/>
            </a:avLst>
          </a:prstGeom>
          <a:gradFill>
            <a:gsLst>
              <a:gs pos="0">
                <a:schemeClr val="bg1">
                  <a:lumMod val="100000"/>
                  <a:alpha val="12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68" b="97561" l="3039" r="96685">
                        <a14:foregroundMark x1="49448" y1="30732" x2="49448" y2="30732"/>
                        <a14:foregroundMark x1="51934" y1="42927" x2="51934" y2="42927"/>
                        <a14:foregroundMark x1="75967" y1="69756" x2="75967" y2="69756"/>
                        <a14:foregroundMark x1="46133" y1="74146" x2="46133" y2="74146"/>
                        <a14:foregroundMark x1="14088" y1="69756" x2="14088" y2="6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58" y="1694798"/>
            <a:ext cx="1214239" cy="70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6716926" y="1484784"/>
            <a:ext cx="1197532" cy="848811"/>
            <a:chOff x="5386388" y="2863850"/>
            <a:chExt cx="1600200" cy="1100549"/>
          </a:xfrm>
        </p:grpSpPr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6062663" y="3311525"/>
              <a:ext cx="276225" cy="161925"/>
            </a:xfrm>
            <a:custGeom>
              <a:avLst/>
              <a:gdLst>
                <a:gd name="T0" fmla="*/ 29 w 29"/>
                <a:gd name="T1" fmla="*/ 0 h 17"/>
                <a:gd name="T2" fmla="*/ 29 w 29"/>
                <a:gd name="T3" fmla="*/ 17 h 17"/>
                <a:gd name="T4" fmla="*/ 0 w 29"/>
                <a:gd name="T5" fmla="*/ 17 h 17"/>
                <a:gd name="T6" fmla="*/ 0 w 29"/>
                <a:gd name="T7" fmla="*/ 0 h 17"/>
                <a:gd name="T8" fmla="*/ 29 w 29"/>
                <a:gd name="T9" fmla="*/ 0 h 17"/>
                <a:gd name="T10" fmla="*/ 22 w 29"/>
                <a:gd name="T11" fmla="*/ 5 h 17"/>
                <a:gd name="T12" fmla="*/ 25 w 29"/>
                <a:gd name="T13" fmla="*/ 5 h 17"/>
                <a:gd name="T14" fmla="*/ 25 w 29"/>
                <a:gd name="T15" fmla="*/ 11 h 17"/>
                <a:gd name="T16" fmla="*/ 22 w 29"/>
                <a:gd name="T17" fmla="*/ 11 h 17"/>
                <a:gd name="T18" fmla="*/ 22 w 29"/>
                <a:gd name="T19" fmla="*/ 5 h 17"/>
                <a:gd name="T20" fmla="*/ 16 w 29"/>
                <a:gd name="T21" fmla="*/ 5 h 17"/>
                <a:gd name="T22" fmla="*/ 19 w 29"/>
                <a:gd name="T23" fmla="*/ 5 h 17"/>
                <a:gd name="T24" fmla="*/ 19 w 29"/>
                <a:gd name="T25" fmla="*/ 11 h 17"/>
                <a:gd name="T26" fmla="*/ 16 w 29"/>
                <a:gd name="T27" fmla="*/ 11 h 17"/>
                <a:gd name="T28" fmla="*/ 16 w 29"/>
                <a:gd name="T29" fmla="*/ 5 h 17"/>
                <a:gd name="T30" fmla="*/ 9 w 29"/>
                <a:gd name="T31" fmla="*/ 5 h 17"/>
                <a:gd name="T32" fmla="*/ 12 w 29"/>
                <a:gd name="T33" fmla="*/ 5 h 17"/>
                <a:gd name="T34" fmla="*/ 12 w 29"/>
                <a:gd name="T35" fmla="*/ 11 h 17"/>
                <a:gd name="T36" fmla="*/ 9 w 29"/>
                <a:gd name="T37" fmla="*/ 11 h 17"/>
                <a:gd name="T38" fmla="*/ 9 w 29"/>
                <a:gd name="T39" fmla="*/ 5 h 17"/>
                <a:gd name="T40" fmla="*/ 3 w 29"/>
                <a:gd name="T41" fmla="*/ 5 h 17"/>
                <a:gd name="T42" fmla="*/ 6 w 29"/>
                <a:gd name="T43" fmla="*/ 5 h 17"/>
                <a:gd name="T44" fmla="*/ 6 w 29"/>
                <a:gd name="T45" fmla="*/ 11 h 17"/>
                <a:gd name="T46" fmla="*/ 3 w 29"/>
                <a:gd name="T47" fmla="*/ 11 h 17"/>
                <a:gd name="T48" fmla="*/ 3 w 29"/>
                <a:gd name="T4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17">
                  <a:moveTo>
                    <a:pt x="29" y="0"/>
                  </a:moveTo>
                  <a:lnTo>
                    <a:pt x="29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9" y="0"/>
                  </a:lnTo>
                  <a:close/>
                  <a:moveTo>
                    <a:pt x="22" y="5"/>
                  </a:moveTo>
                  <a:lnTo>
                    <a:pt x="25" y="5"/>
                  </a:lnTo>
                  <a:lnTo>
                    <a:pt x="25" y="11"/>
                  </a:lnTo>
                  <a:lnTo>
                    <a:pt x="22" y="11"/>
                  </a:lnTo>
                  <a:lnTo>
                    <a:pt x="22" y="5"/>
                  </a:lnTo>
                  <a:close/>
                  <a:moveTo>
                    <a:pt x="16" y="5"/>
                  </a:moveTo>
                  <a:lnTo>
                    <a:pt x="19" y="5"/>
                  </a:lnTo>
                  <a:lnTo>
                    <a:pt x="19" y="11"/>
                  </a:lnTo>
                  <a:lnTo>
                    <a:pt x="16" y="11"/>
                  </a:lnTo>
                  <a:lnTo>
                    <a:pt x="16" y="5"/>
                  </a:lnTo>
                  <a:close/>
                  <a:moveTo>
                    <a:pt x="9" y="5"/>
                  </a:moveTo>
                  <a:lnTo>
                    <a:pt x="12" y="5"/>
                  </a:lnTo>
                  <a:lnTo>
                    <a:pt x="12" y="11"/>
                  </a:lnTo>
                  <a:lnTo>
                    <a:pt x="9" y="11"/>
                  </a:lnTo>
                  <a:lnTo>
                    <a:pt x="9" y="5"/>
                  </a:lnTo>
                  <a:close/>
                  <a:moveTo>
                    <a:pt x="3" y="5"/>
                  </a:moveTo>
                  <a:lnTo>
                    <a:pt x="6" y="5"/>
                  </a:lnTo>
                  <a:lnTo>
                    <a:pt x="6" y="11"/>
                  </a:lnTo>
                  <a:lnTo>
                    <a:pt x="3" y="11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94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5405438" y="3521075"/>
              <a:ext cx="285750" cy="66675"/>
            </a:xfrm>
            <a:custGeom>
              <a:avLst/>
              <a:gdLst>
                <a:gd name="T0" fmla="*/ 15 w 30"/>
                <a:gd name="T1" fmla="*/ 0 h 7"/>
                <a:gd name="T2" fmla="*/ 30 w 30"/>
                <a:gd name="T3" fmla="*/ 7 h 7"/>
                <a:gd name="T4" fmla="*/ 0 w 30"/>
                <a:gd name="T5" fmla="*/ 7 h 7"/>
                <a:gd name="T6" fmla="*/ 15 w 3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7">
                  <a:moveTo>
                    <a:pt x="15" y="0"/>
                  </a:moveTo>
                  <a:lnTo>
                    <a:pt x="30" y="7"/>
                  </a:lnTo>
                  <a:lnTo>
                    <a:pt x="0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4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6681788" y="3521075"/>
              <a:ext cx="285750" cy="66675"/>
            </a:xfrm>
            <a:custGeom>
              <a:avLst/>
              <a:gdLst>
                <a:gd name="T0" fmla="*/ 15 w 30"/>
                <a:gd name="T1" fmla="*/ 0 h 7"/>
                <a:gd name="T2" fmla="*/ 30 w 30"/>
                <a:gd name="T3" fmla="*/ 7 h 7"/>
                <a:gd name="T4" fmla="*/ 0 w 30"/>
                <a:gd name="T5" fmla="*/ 7 h 7"/>
                <a:gd name="T6" fmla="*/ 15 w 3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7">
                  <a:moveTo>
                    <a:pt x="15" y="0"/>
                  </a:moveTo>
                  <a:lnTo>
                    <a:pt x="30" y="7"/>
                  </a:lnTo>
                  <a:lnTo>
                    <a:pt x="0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4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5386388" y="3597275"/>
              <a:ext cx="323850" cy="19050"/>
            </a:xfrm>
            <a:prstGeom prst="rect">
              <a:avLst/>
            </a:prstGeom>
            <a:solidFill>
              <a:srgbClr val="94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5967413" y="3625850"/>
              <a:ext cx="457200" cy="28575"/>
            </a:xfrm>
            <a:prstGeom prst="rect">
              <a:avLst/>
            </a:prstGeom>
            <a:solidFill>
              <a:srgbClr val="94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6662738" y="3597275"/>
              <a:ext cx="323850" cy="19050"/>
            </a:xfrm>
            <a:prstGeom prst="rect">
              <a:avLst/>
            </a:prstGeom>
            <a:solidFill>
              <a:srgbClr val="94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5405438" y="3625850"/>
              <a:ext cx="285750" cy="276225"/>
            </a:xfrm>
            <a:prstGeom prst="rect">
              <a:avLst/>
            </a:prstGeom>
            <a:solidFill>
              <a:srgbClr val="94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6681788" y="3625850"/>
              <a:ext cx="276225" cy="276225"/>
            </a:xfrm>
            <a:prstGeom prst="rect">
              <a:avLst/>
            </a:prstGeom>
            <a:solidFill>
              <a:srgbClr val="94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5900739" y="3663952"/>
              <a:ext cx="590550" cy="300447"/>
            </a:xfrm>
            <a:prstGeom prst="rect">
              <a:avLst/>
            </a:prstGeom>
            <a:solidFill>
              <a:srgbClr val="94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5605463" y="3635375"/>
              <a:ext cx="333375" cy="247650"/>
            </a:xfrm>
            <a:prstGeom prst="rect">
              <a:avLst/>
            </a:prstGeom>
            <a:solidFill>
              <a:srgbClr val="94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6453188" y="3635375"/>
              <a:ext cx="304800" cy="247650"/>
            </a:xfrm>
            <a:prstGeom prst="rect">
              <a:avLst/>
            </a:prstGeom>
            <a:solidFill>
              <a:srgbClr val="94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6091238" y="3349625"/>
              <a:ext cx="28575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6148388" y="3349625"/>
              <a:ext cx="28575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6215063" y="3349625"/>
              <a:ext cx="28575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6272213" y="3349625"/>
              <a:ext cx="28575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5995988" y="3711575"/>
              <a:ext cx="57150" cy="238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" name="Rectangle 24"/>
            <p:cNvSpPr>
              <a:spLocks noChangeArrowheads="1"/>
            </p:cNvSpPr>
            <p:nvPr/>
          </p:nvSpPr>
          <p:spPr bwMode="auto">
            <a:xfrm>
              <a:off x="6110288" y="3711575"/>
              <a:ext cx="57150" cy="238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6234113" y="3711575"/>
              <a:ext cx="57150" cy="238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6338888" y="3711575"/>
              <a:ext cx="47625" cy="238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5710238" y="3683000"/>
              <a:ext cx="28575" cy="219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" name="Rectangle 28"/>
            <p:cNvSpPr>
              <a:spLocks noChangeArrowheads="1"/>
            </p:cNvSpPr>
            <p:nvPr/>
          </p:nvSpPr>
          <p:spPr bwMode="auto">
            <a:xfrm>
              <a:off x="5767388" y="3683000"/>
              <a:ext cx="19050" cy="219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5824538" y="3683000"/>
              <a:ext cx="19050" cy="219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5872163" y="3683000"/>
              <a:ext cx="19050" cy="219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5462588" y="3683000"/>
              <a:ext cx="28575" cy="219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" name="Rectangle 32"/>
            <p:cNvSpPr>
              <a:spLocks noChangeArrowheads="1"/>
            </p:cNvSpPr>
            <p:nvPr/>
          </p:nvSpPr>
          <p:spPr bwMode="auto">
            <a:xfrm>
              <a:off x="5519738" y="3683000"/>
              <a:ext cx="19050" cy="219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5576888" y="3683000"/>
              <a:ext cx="19050" cy="219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5624513" y="3683000"/>
              <a:ext cx="19050" cy="219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" name="Rectangle 35"/>
            <p:cNvSpPr>
              <a:spLocks noChangeArrowheads="1"/>
            </p:cNvSpPr>
            <p:nvPr/>
          </p:nvSpPr>
          <p:spPr bwMode="auto">
            <a:xfrm>
              <a:off x="6719888" y="3683000"/>
              <a:ext cx="28575" cy="219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" name="Rectangle 36"/>
            <p:cNvSpPr>
              <a:spLocks noChangeArrowheads="1"/>
            </p:cNvSpPr>
            <p:nvPr/>
          </p:nvSpPr>
          <p:spPr bwMode="auto">
            <a:xfrm>
              <a:off x="6767513" y="3683000"/>
              <a:ext cx="28575" cy="219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" name="Rectangle 37"/>
            <p:cNvSpPr>
              <a:spLocks noChangeArrowheads="1"/>
            </p:cNvSpPr>
            <p:nvPr/>
          </p:nvSpPr>
          <p:spPr bwMode="auto">
            <a:xfrm>
              <a:off x="6824663" y="3683000"/>
              <a:ext cx="28575" cy="219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" name="Rectangle 38"/>
            <p:cNvSpPr>
              <a:spLocks noChangeArrowheads="1"/>
            </p:cNvSpPr>
            <p:nvPr/>
          </p:nvSpPr>
          <p:spPr bwMode="auto">
            <a:xfrm>
              <a:off x="6881813" y="3683000"/>
              <a:ext cx="19050" cy="219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7" name="Rectangle 39"/>
            <p:cNvSpPr>
              <a:spLocks noChangeArrowheads="1"/>
            </p:cNvSpPr>
            <p:nvPr/>
          </p:nvSpPr>
          <p:spPr bwMode="auto">
            <a:xfrm>
              <a:off x="6491288" y="3683000"/>
              <a:ext cx="28575" cy="219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" name="Rectangle 40"/>
            <p:cNvSpPr>
              <a:spLocks noChangeArrowheads="1"/>
            </p:cNvSpPr>
            <p:nvPr/>
          </p:nvSpPr>
          <p:spPr bwMode="auto">
            <a:xfrm>
              <a:off x="6548438" y="3683000"/>
              <a:ext cx="19050" cy="219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9" name="Rectangle 41"/>
            <p:cNvSpPr>
              <a:spLocks noChangeArrowheads="1"/>
            </p:cNvSpPr>
            <p:nvPr/>
          </p:nvSpPr>
          <p:spPr bwMode="auto">
            <a:xfrm>
              <a:off x="6605588" y="3683000"/>
              <a:ext cx="19050" cy="219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" name="Rectangle 42"/>
            <p:cNvSpPr>
              <a:spLocks noChangeArrowheads="1"/>
            </p:cNvSpPr>
            <p:nvPr/>
          </p:nvSpPr>
          <p:spPr bwMode="auto">
            <a:xfrm>
              <a:off x="6653213" y="3683000"/>
              <a:ext cx="28575" cy="219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6072188" y="3006725"/>
              <a:ext cx="266700" cy="228600"/>
            </a:xfrm>
            <a:custGeom>
              <a:avLst/>
              <a:gdLst>
                <a:gd name="T0" fmla="*/ 28 w 28"/>
                <a:gd name="T1" fmla="*/ 24 h 24"/>
                <a:gd name="T2" fmla="*/ 0 w 28"/>
                <a:gd name="T3" fmla="*/ 24 h 24"/>
                <a:gd name="T4" fmla="*/ 28 w 28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4">
                  <a:moveTo>
                    <a:pt x="28" y="24"/>
                  </a:moveTo>
                  <a:lnTo>
                    <a:pt x="0" y="24"/>
                  </a:lnTo>
                  <a:cubicBezTo>
                    <a:pt x="4" y="0"/>
                    <a:pt x="25" y="3"/>
                    <a:pt x="28" y="24"/>
                  </a:cubicBezTo>
                  <a:close/>
                </a:path>
              </a:pathLst>
            </a:custGeom>
            <a:solidFill>
              <a:srgbClr val="94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" name="Rectangle 44"/>
            <p:cNvSpPr>
              <a:spLocks noChangeArrowheads="1"/>
            </p:cNvSpPr>
            <p:nvPr/>
          </p:nvSpPr>
          <p:spPr bwMode="auto">
            <a:xfrm>
              <a:off x="6186488" y="3025775"/>
              <a:ext cx="38100" cy="76200"/>
            </a:xfrm>
            <a:prstGeom prst="rect">
              <a:avLst/>
            </a:prstGeom>
            <a:solidFill>
              <a:srgbClr val="94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auto">
            <a:xfrm>
              <a:off x="6196013" y="2863850"/>
              <a:ext cx="19050" cy="133350"/>
            </a:xfrm>
            <a:custGeom>
              <a:avLst/>
              <a:gdLst>
                <a:gd name="T0" fmla="*/ 1 w 2"/>
                <a:gd name="T1" fmla="*/ 0 h 14"/>
                <a:gd name="T2" fmla="*/ 2 w 2"/>
                <a:gd name="T3" fmla="*/ 14 h 14"/>
                <a:gd name="T4" fmla="*/ 0 w 2"/>
                <a:gd name="T5" fmla="*/ 14 h 14"/>
                <a:gd name="T6" fmla="*/ 1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1" y="0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4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" name="Oval 46"/>
            <p:cNvSpPr>
              <a:spLocks noChangeArrowheads="1"/>
            </p:cNvSpPr>
            <p:nvPr/>
          </p:nvSpPr>
          <p:spPr bwMode="auto">
            <a:xfrm>
              <a:off x="6196013" y="2978150"/>
              <a:ext cx="28575" cy="28575"/>
            </a:xfrm>
            <a:prstGeom prst="ellipse">
              <a:avLst/>
            </a:prstGeom>
            <a:solidFill>
              <a:srgbClr val="94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5" name="Rectangle 47"/>
            <p:cNvSpPr>
              <a:spLocks noChangeArrowheads="1"/>
            </p:cNvSpPr>
            <p:nvPr/>
          </p:nvSpPr>
          <p:spPr bwMode="auto">
            <a:xfrm>
              <a:off x="6205538" y="2997200"/>
              <a:ext cx="9525" cy="76200"/>
            </a:xfrm>
            <a:prstGeom prst="rect">
              <a:avLst/>
            </a:prstGeom>
            <a:solidFill>
              <a:srgbClr val="94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" name="Rectangle 48"/>
            <p:cNvSpPr>
              <a:spLocks noChangeArrowheads="1"/>
            </p:cNvSpPr>
            <p:nvPr/>
          </p:nvSpPr>
          <p:spPr bwMode="auto">
            <a:xfrm>
              <a:off x="6053138" y="3273425"/>
              <a:ext cx="304800" cy="28575"/>
            </a:xfrm>
            <a:prstGeom prst="rect">
              <a:avLst/>
            </a:prstGeom>
            <a:solidFill>
              <a:srgbClr val="94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7" name="Rectangle 49"/>
            <p:cNvSpPr>
              <a:spLocks noChangeArrowheads="1"/>
            </p:cNvSpPr>
            <p:nvPr/>
          </p:nvSpPr>
          <p:spPr bwMode="auto">
            <a:xfrm>
              <a:off x="6062663" y="3244850"/>
              <a:ext cx="285750" cy="19050"/>
            </a:xfrm>
            <a:prstGeom prst="rect">
              <a:avLst/>
            </a:prstGeom>
            <a:solidFill>
              <a:srgbClr val="94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" name="Rectangle 50"/>
            <p:cNvSpPr>
              <a:spLocks noChangeArrowheads="1"/>
            </p:cNvSpPr>
            <p:nvPr/>
          </p:nvSpPr>
          <p:spPr bwMode="auto">
            <a:xfrm>
              <a:off x="5995988" y="3549650"/>
              <a:ext cx="390525" cy="28575"/>
            </a:xfrm>
            <a:prstGeom prst="rect">
              <a:avLst/>
            </a:prstGeom>
            <a:solidFill>
              <a:srgbClr val="94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9" name="Rectangle 51"/>
            <p:cNvSpPr>
              <a:spLocks noChangeArrowheads="1"/>
            </p:cNvSpPr>
            <p:nvPr/>
          </p:nvSpPr>
          <p:spPr bwMode="auto">
            <a:xfrm>
              <a:off x="6015038" y="3492500"/>
              <a:ext cx="361950" cy="38100"/>
            </a:xfrm>
            <a:prstGeom prst="rect">
              <a:avLst/>
            </a:prstGeom>
            <a:solidFill>
              <a:srgbClr val="94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51" name="50 CuadroTexto"/>
          <p:cNvSpPr txBox="1"/>
          <p:nvPr/>
        </p:nvSpPr>
        <p:spPr>
          <a:xfrm>
            <a:off x="395536" y="1869908"/>
            <a:ext cx="1141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Presidencia </a:t>
            </a:r>
          </a:p>
          <a:p>
            <a:pPr algn="ctr"/>
            <a:r>
              <a:rPr lang="es-ES" sz="1400" b="1" dirty="0" smtClean="0"/>
              <a:t>de la Nación </a:t>
            </a:r>
            <a:endParaRPr lang="es-ES" sz="1400" b="1" dirty="0"/>
          </a:p>
        </p:txBody>
      </p:sp>
      <p:sp>
        <p:nvSpPr>
          <p:cNvPr id="52" name="51 CuadroTexto"/>
          <p:cNvSpPr txBox="1"/>
          <p:nvPr/>
        </p:nvSpPr>
        <p:spPr>
          <a:xfrm>
            <a:off x="7823819" y="1850026"/>
            <a:ext cx="924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Congreso </a:t>
            </a:r>
          </a:p>
          <a:p>
            <a:pPr algn="ctr"/>
            <a:r>
              <a:rPr lang="es-ES" sz="1400" b="1" dirty="0" smtClean="0"/>
              <a:t>Nacional</a:t>
            </a:r>
            <a:endParaRPr lang="es-ES" sz="1400" b="1" dirty="0"/>
          </a:p>
        </p:txBody>
      </p:sp>
      <p:cxnSp>
        <p:nvCxnSpPr>
          <p:cNvPr id="53" name="52 Conector recto"/>
          <p:cNvCxnSpPr/>
          <p:nvPr/>
        </p:nvCxnSpPr>
        <p:spPr>
          <a:xfrm flipV="1">
            <a:off x="417405" y="2393128"/>
            <a:ext cx="2187237" cy="20119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/>
          <p:cNvCxnSpPr/>
          <p:nvPr/>
        </p:nvCxnSpPr>
        <p:spPr>
          <a:xfrm>
            <a:off x="6679021" y="2396253"/>
            <a:ext cx="1919795" cy="10742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26"/>
          <p:cNvSpPr>
            <a:spLocks noChangeArrowheads="1"/>
          </p:cNvSpPr>
          <p:nvPr/>
        </p:nvSpPr>
        <p:spPr bwMode="auto">
          <a:xfrm>
            <a:off x="6035210" y="2811148"/>
            <a:ext cx="1102492" cy="111904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600" b="1" dirty="0">
                <a:solidFill>
                  <a:srgbClr val="FFFFFF"/>
                </a:solidFill>
                <a:latin typeface="+mj-lt"/>
              </a:rPr>
              <a:t>AGN</a:t>
            </a:r>
            <a:endParaRPr lang="es-ES" altLang="es-AR" sz="900" b="1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AR" sz="700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000" dirty="0" smtClean="0">
                <a:solidFill>
                  <a:srgbClr val="FFFFFF"/>
                </a:solidFill>
                <a:latin typeface="+mj-lt"/>
              </a:rPr>
              <a:t>SISTEMA DE</a:t>
            </a:r>
            <a:endParaRPr lang="es-ES" altLang="es-AR" sz="1000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000" dirty="0">
                <a:solidFill>
                  <a:srgbClr val="FFFFFF"/>
                </a:solidFill>
                <a:latin typeface="+mj-lt"/>
              </a:rPr>
              <a:t>CONTROL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000" dirty="0">
                <a:solidFill>
                  <a:srgbClr val="FFFFFF"/>
                </a:solidFill>
                <a:latin typeface="+mj-lt"/>
              </a:rPr>
              <a:t>EXTERNO</a:t>
            </a:r>
          </a:p>
        </p:txBody>
      </p:sp>
      <p:sp>
        <p:nvSpPr>
          <p:cNvPr id="56" name="Oval 17"/>
          <p:cNvSpPr>
            <a:spLocks noChangeArrowheads="1"/>
          </p:cNvSpPr>
          <p:nvPr/>
        </p:nvSpPr>
        <p:spPr bwMode="auto">
          <a:xfrm>
            <a:off x="2516671" y="4386339"/>
            <a:ext cx="1149162" cy="117095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1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Tesorería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1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General de la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1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Nación</a:t>
            </a:r>
            <a:endParaRPr lang="es-ES" altLang="es-AR" sz="11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AR" sz="700" b="1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000" dirty="0">
                <a:solidFill>
                  <a:srgbClr val="FFFFFF"/>
                </a:solidFill>
                <a:latin typeface="+mj-lt"/>
              </a:rPr>
              <a:t>SISTEMA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000" dirty="0" smtClean="0">
                <a:solidFill>
                  <a:srgbClr val="FFFFFF"/>
                </a:solidFill>
                <a:latin typeface="+mj-lt"/>
              </a:rPr>
              <a:t>TESORERÍA</a:t>
            </a:r>
            <a:endParaRPr lang="es-ES" altLang="es-AR" sz="1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7" name="Oval 11"/>
          <p:cNvSpPr>
            <a:spLocks noChangeArrowheads="1"/>
          </p:cNvSpPr>
          <p:nvPr/>
        </p:nvSpPr>
        <p:spPr bwMode="auto">
          <a:xfrm>
            <a:off x="2553484" y="2814350"/>
            <a:ext cx="1118720" cy="115912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600" b="1" dirty="0">
                <a:solidFill>
                  <a:schemeClr val="bg1"/>
                </a:solidFill>
                <a:latin typeface="+mj-lt"/>
              </a:rPr>
              <a:t>SIGEN</a:t>
            </a:r>
            <a:endParaRPr lang="es-ES" altLang="es-AR" sz="900" b="1" dirty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AR" sz="700" dirty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000" dirty="0" smtClean="0">
                <a:solidFill>
                  <a:schemeClr val="bg1"/>
                </a:solidFill>
                <a:latin typeface="+mj-lt"/>
              </a:rPr>
              <a:t>SISTEMA DE</a:t>
            </a:r>
            <a:endParaRPr lang="es-ES" altLang="es-AR" sz="1000" dirty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000" dirty="0">
                <a:solidFill>
                  <a:schemeClr val="bg1"/>
                </a:solidFill>
                <a:latin typeface="+mj-lt"/>
              </a:rPr>
              <a:t>CONTROL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000" dirty="0">
                <a:solidFill>
                  <a:schemeClr val="bg1"/>
                </a:solidFill>
                <a:latin typeface="+mj-lt"/>
              </a:rPr>
              <a:t>INTERNO</a:t>
            </a:r>
          </a:p>
        </p:txBody>
      </p:sp>
      <p:sp>
        <p:nvSpPr>
          <p:cNvPr id="58" name="Arc 5"/>
          <p:cNvSpPr>
            <a:spLocks/>
          </p:cNvSpPr>
          <p:nvPr/>
        </p:nvSpPr>
        <p:spPr bwMode="auto">
          <a:xfrm rot="2700000">
            <a:off x="3859671" y="2113132"/>
            <a:ext cx="1872000" cy="1911317"/>
          </a:xfrm>
          <a:custGeom>
            <a:avLst/>
            <a:gdLst>
              <a:gd name="T0" fmla="*/ 0 w 21582"/>
              <a:gd name="T1" fmla="*/ 0 h 21600"/>
              <a:gd name="T2" fmla="*/ 0 w 21582"/>
              <a:gd name="T3" fmla="*/ 0 h 21600"/>
              <a:gd name="T4" fmla="*/ 0 w 21582"/>
              <a:gd name="T5" fmla="*/ 0 h 21600"/>
              <a:gd name="T6" fmla="*/ 0 60000 65536"/>
              <a:gd name="T7" fmla="*/ 0 60000 65536"/>
              <a:gd name="T8" fmla="*/ 0 60000 65536"/>
              <a:gd name="T9" fmla="*/ 0 w 21582"/>
              <a:gd name="T10" fmla="*/ 0 h 21600"/>
              <a:gd name="T11" fmla="*/ 21582 w 2158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82" h="21600" fill="none" extrusionOk="0">
                <a:moveTo>
                  <a:pt x="-1" y="20729"/>
                </a:moveTo>
                <a:cubicBezTo>
                  <a:pt x="466" y="9154"/>
                  <a:pt x="9981" y="8"/>
                  <a:pt x="21566" y="0"/>
                </a:cubicBezTo>
              </a:path>
              <a:path w="21582" h="21600" stroke="0" extrusionOk="0">
                <a:moveTo>
                  <a:pt x="-1" y="20729"/>
                </a:moveTo>
                <a:cubicBezTo>
                  <a:pt x="466" y="9154"/>
                  <a:pt x="9981" y="8"/>
                  <a:pt x="21566" y="0"/>
                </a:cubicBezTo>
                <a:lnTo>
                  <a:pt x="21582" y="21600"/>
                </a:lnTo>
                <a:lnTo>
                  <a:pt x="-1" y="20729"/>
                </a:lnTo>
                <a:close/>
              </a:path>
            </a:pathLst>
          </a:custGeom>
          <a:noFill/>
          <a:ln w="28575" cap="rnd">
            <a:solidFill>
              <a:srgbClr val="0070C0"/>
            </a:solidFill>
            <a:round/>
            <a:headEnd type="triangle" w="lg" len="lg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/>
          <a:lstStyle/>
          <a:p>
            <a:endParaRPr lang="es-AR"/>
          </a:p>
        </p:txBody>
      </p:sp>
      <p:sp>
        <p:nvSpPr>
          <p:cNvPr id="59" name="Oval 7"/>
          <p:cNvSpPr>
            <a:spLocks noChangeArrowheads="1"/>
          </p:cNvSpPr>
          <p:nvPr/>
        </p:nvSpPr>
        <p:spPr bwMode="auto">
          <a:xfrm>
            <a:off x="3878968" y="3137419"/>
            <a:ext cx="1965158" cy="203121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300" b="1" dirty="0" smtClean="0">
                <a:solidFill>
                  <a:srgbClr val="FFFFFF"/>
                </a:solidFill>
                <a:latin typeface="+mj-lt"/>
              </a:rPr>
              <a:t>JGM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300" b="1" dirty="0" smtClean="0">
                <a:solidFill>
                  <a:srgbClr val="FFFFFF"/>
                </a:solidFill>
                <a:latin typeface="+mj-lt"/>
              </a:rPr>
              <a:t>MINISTERIOS</a:t>
            </a:r>
            <a:endParaRPr lang="es-ES" altLang="es-AR" sz="1300" b="1" dirty="0">
              <a:solidFill>
                <a:srgbClr val="FFFFFF"/>
              </a:solidFill>
              <a:latin typeface="+mj-lt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s-ES" altLang="es-AR" sz="1300" b="1" dirty="0">
              <a:solidFill>
                <a:srgbClr val="FFFFFF"/>
              </a:solidFill>
              <a:latin typeface="+mj-lt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300" b="1" dirty="0">
                <a:solidFill>
                  <a:srgbClr val="FFFFFF"/>
                </a:solidFill>
                <a:latin typeface="+mj-lt"/>
              </a:rPr>
              <a:t>ORGANISMOS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300" b="1" dirty="0">
                <a:solidFill>
                  <a:srgbClr val="FFFFFF"/>
                </a:solidFill>
                <a:latin typeface="+mj-lt"/>
              </a:rPr>
              <a:t>DESCENTRALIZADOS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AR" altLang="es-AR" sz="1300" b="1" dirty="0">
                <a:solidFill>
                  <a:srgbClr val="FFFFFF"/>
                </a:solidFill>
                <a:latin typeface="+mj-lt"/>
              </a:rPr>
              <a:t>UNIVERSIDADES</a:t>
            </a:r>
            <a:endParaRPr lang="es-ES" altLang="es-AR" sz="1300" b="1" dirty="0">
              <a:solidFill>
                <a:srgbClr val="FFFFFF"/>
              </a:solidFill>
              <a:latin typeface="+mj-lt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s-ES" altLang="es-AR" sz="1300" b="1" dirty="0">
              <a:solidFill>
                <a:srgbClr val="FFFFFF"/>
              </a:solidFill>
              <a:latin typeface="+mj-lt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300" b="1" dirty="0" smtClean="0">
                <a:solidFill>
                  <a:srgbClr val="FFFFFF"/>
                </a:solidFill>
                <a:latin typeface="+mj-lt"/>
              </a:rPr>
              <a:t>EMPRESAS y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300" b="1" dirty="0" smtClean="0">
                <a:solidFill>
                  <a:srgbClr val="FFFFFF"/>
                </a:solidFill>
                <a:latin typeface="+mj-lt"/>
              </a:rPr>
              <a:t>SOCIEDADES</a:t>
            </a:r>
            <a:endParaRPr lang="es-ES" altLang="es-AR" sz="13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0" name="Oval 14"/>
          <p:cNvSpPr>
            <a:spLocks noChangeArrowheads="1"/>
          </p:cNvSpPr>
          <p:nvPr/>
        </p:nvSpPr>
        <p:spPr bwMode="auto">
          <a:xfrm>
            <a:off x="5001490" y="5557290"/>
            <a:ext cx="1012215" cy="105881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1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Contaduría 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1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General de la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1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Nación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AR" sz="1100" b="1" dirty="0" smtClean="0"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000" dirty="0" smtClean="0">
                <a:solidFill>
                  <a:srgbClr val="FFFFFF"/>
                </a:solidFill>
                <a:latin typeface="+mj-lt"/>
              </a:rPr>
              <a:t>SISTEMA</a:t>
            </a:r>
            <a:endParaRPr lang="es-ES" altLang="es-AR" sz="1000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000" dirty="0" smtClean="0">
                <a:solidFill>
                  <a:srgbClr val="FFFFFF"/>
                </a:solidFill>
                <a:latin typeface="+mj-lt"/>
              </a:rPr>
              <a:t>CONTABLE</a:t>
            </a:r>
            <a:endParaRPr lang="es-ES" altLang="es-AR" sz="1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1" name="Oval 20"/>
          <p:cNvSpPr>
            <a:spLocks noChangeArrowheads="1"/>
          </p:cNvSpPr>
          <p:nvPr/>
        </p:nvSpPr>
        <p:spPr bwMode="auto">
          <a:xfrm>
            <a:off x="3570657" y="5511651"/>
            <a:ext cx="1034474" cy="111549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1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Oficina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1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Nacional de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1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Presupuesto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AR" sz="11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000" dirty="0" smtClean="0">
                <a:solidFill>
                  <a:srgbClr val="FFFFFF"/>
                </a:solidFill>
                <a:latin typeface="+mj-lt"/>
              </a:rPr>
              <a:t>SISTEMA</a:t>
            </a:r>
            <a:endParaRPr lang="es-ES" altLang="es-AR" sz="1000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000" dirty="0">
                <a:solidFill>
                  <a:srgbClr val="FFFFFF"/>
                </a:solidFill>
                <a:latin typeface="+mj-lt"/>
              </a:rPr>
              <a:t>PRESUPUES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000" dirty="0">
                <a:solidFill>
                  <a:srgbClr val="FFFFFF"/>
                </a:solidFill>
                <a:latin typeface="+mj-lt"/>
              </a:rPr>
              <a:t>TARIO</a:t>
            </a:r>
          </a:p>
        </p:txBody>
      </p:sp>
      <p:sp>
        <p:nvSpPr>
          <p:cNvPr id="62" name="Oval 23"/>
          <p:cNvSpPr>
            <a:spLocks noChangeArrowheads="1"/>
          </p:cNvSpPr>
          <p:nvPr/>
        </p:nvSpPr>
        <p:spPr bwMode="auto">
          <a:xfrm>
            <a:off x="6136925" y="4400676"/>
            <a:ext cx="1086059" cy="115993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AR" sz="1100" b="1" dirty="0" smtClean="0"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1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Oficina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1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Nacional de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1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Crédito Púbico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AR" sz="1100" b="1" dirty="0"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000" dirty="0" smtClean="0">
                <a:solidFill>
                  <a:srgbClr val="FFFFFF"/>
                </a:solidFill>
                <a:latin typeface="+mj-lt"/>
              </a:rPr>
              <a:t>SISTEMA</a:t>
            </a:r>
            <a:endParaRPr lang="es-ES" altLang="es-AR" sz="1000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000" dirty="0">
                <a:solidFill>
                  <a:srgbClr val="FFFFFF"/>
                </a:solidFill>
                <a:latin typeface="+mj-lt"/>
              </a:rPr>
              <a:t>CRÉDITO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000" dirty="0">
                <a:solidFill>
                  <a:srgbClr val="FFFFFF"/>
                </a:solidFill>
                <a:latin typeface="+mj-lt"/>
              </a:rPr>
              <a:t>PÚBLICO</a:t>
            </a:r>
          </a:p>
        </p:txBody>
      </p:sp>
      <p:sp>
        <p:nvSpPr>
          <p:cNvPr id="63" name="Line 68"/>
          <p:cNvSpPr>
            <a:spLocks noChangeShapeType="1"/>
          </p:cNvSpPr>
          <p:nvPr/>
        </p:nvSpPr>
        <p:spPr bwMode="auto">
          <a:xfrm rot="6780000" flipV="1">
            <a:off x="3793477" y="3457035"/>
            <a:ext cx="7275" cy="415837"/>
          </a:xfrm>
          <a:prstGeom prst="line">
            <a:avLst/>
          </a:prstGeom>
          <a:noFill/>
          <a:ln w="19050" cap="rnd">
            <a:solidFill>
              <a:srgbClr val="0070C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/>
          <a:lstStyle/>
          <a:p>
            <a:endParaRPr lang="es-AR"/>
          </a:p>
        </p:txBody>
      </p:sp>
      <p:sp>
        <p:nvSpPr>
          <p:cNvPr id="67" name="Line 68"/>
          <p:cNvSpPr>
            <a:spLocks noChangeShapeType="1"/>
          </p:cNvSpPr>
          <p:nvPr/>
        </p:nvSpPr>
        <p:spPr bwMode="auto">
          <a:xfrm rot="6780000">
            <a:off x="5786099" y="3528775"/>
            <a:ext cx="241907" cy="209833"/>
          </a:xfrm>
          <a:prstGeom prst="line">
            <a:avLst/>
          </a:prstGeom>
          <a:noFill/>
          <a:ln w="19050" cap="rnd">
            <a:solidFill>
              <a:srgbClr val="0070C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/>
          <a:lstStyle/>
          <a:p>
            <a:endParaRPr lang="es-AR"/>
          </a:p>
        </p:txBody>
      </p:sp>
      <p:cxnSp>
        <p:nvCxnSpPr>
          <p:cNvPr id="68" name="67 Conector recto"/>
          <p:cNvCxnSpPr/>
          <p:nvPr/>
        </p:nvCxnSpPr>
        <p:spPr>
          <a:xfrm>
            <a:off x="3967117" y="3747617"/>
            <a:ext cx="178886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>
            <a:off x="3992831" y="4585348"/>
            <a:ext cx="1716435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3"/>
          <p:cNvSpPr txBox="1">
            <a:spLocks noChangeArrowheads="1"/>
          </p:cNvSpPr>
          <p:nvPr/>
        </p:nvSpPr>
        <p:spPr>
          <a:xfrm>
            <a:off x="-14476" y="3432827"/>
            <a:ext cx="2433036" cy="892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6688">
              <a:spcBef>
                <a:spcPct val="0"/>
              </a:spcBef>
              <a:buNone/>
            </a:pPr>
            <a:r>
              <a:rPr lang="es-AR" altLang="es-ES" sz="1200" b="1" dirty="0" smtClean="0">
                <a:solidFill>
                  <a:schemeClr val="tx2"/>
                </a:solidFill>
              </a:rPr>
              <a:t>CARACTERÍSTICAS:</a:t>
            </a:r>
            <a:endParaRPr lang="es-AR" altLang="es-ES" sz="1200" b="1" dirty="0">
              <a:solidFill>
                <a:schemeClr val="tx2"/>
              </a:solidFill>
            </a:endParaRPr>
          </a:p>
          <a:p>
            <a:pPr marL="268288" indent="-92075">
              <a:spcBef>
                <a:spcPct val="0"/>
              </a:spcBef>
              <a:buFont typeface="Arial" charset="0"/>
              <a:buChar char="•"/>
            </a:pPr>
            <a:r>
              <a:rPr lang="es-AR" altLang="es-ES" sz="1000" i="1" dirty="0">
                <a:solidFill>
                  <a:schemeClr val="tx2"/>
                </a:solidFill>
              </a:rPr>
              <a:t>Sistémico e integrado</a:t>
            </a:r>
          </a:p>
          <a:p>
            <a:pPr marL="268288" indent="-92075">
              <a:spcBef>
                <a:spcPct val="0"/>
              </a:spcBef>
              <a:buFont typeface="Arial" charset="0"/>
              <a:buChar char="•"/>
            </a:pPr>
            <a:r>
              <a:rPr lang="es-AR" altLang="es-ES" sz="1000" i="1" dirty="0">
                <a:solidFill>
                  <a:schemeClr val="tx2"/>
                </a:solidFill>
              </a:rPr>
              <a:t>Centralización normativa </a:t>
            </a:r>
            <a:br>
              <a:rPr lang="es-AR" altLang="es-ES" sz="1000" i="1" dirty="0">
                <a:solidFill>
                  <a:schemeClr val="tx2"/>
                </a:solidFill>
              </a:rPr>
            </a:br>
            <a:r>
              <a:rPr lang="es-AR" altLang="es-ES" sz="1000" i="1" dirty="0">
                <a:solidFill>
                  <a:schemeClr val="tx2"/>
                </a:solidFill>
              </a:rPr>
              <a:t>y descentralización operativa</a:t>
            </a:r>
          </a:p>
          <a:p>
            <a:pPr marL="268288" indent="-92075">
              <a:spcBef>
                <a:spcPct val="0"/>
              </a:spcBef>
              <a:buFont typeface="Arial" charset="0"/>
              <a:buChar char="•"/>
            </a:pPr>
            <a:r>
              <a:rPr lang="es-AR" altLang="es-ES" sz="1000" i="1" dirty="0">
                <a:solidFill>
                  <a:schemeClr val="tx2"/>
                </a:solidFill>
              </a:rPr>
              <a:t>Control Extra-Poder</a:t>
            </a:r>
          </a:p>
        </p:txBody>
      </p:sp>
      <p:sp>
        <p:nvSpPr>
          <p:cNvPr id="79" name="78 CuadroTexto"/>
          <p:cNvSpPr txBox="1"/>
          <p:nvPr/>
        </p:nvSpPr>
        <p:spPr>
          <a:xfrm>
            <a:off x="4067856" y="998448"/>
            <a:ext cx="1271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 smtClean="0">
                <a:solidFill>
                  <a:schemeClr val="accent1">
                    <a:lumMod val="50000"/>
                  </a:schemeClr>
                </a:solidFill>
              </a:rPr>
              <a:t>LEY   24.156</a:t>
            </a:r>
            <a:endParaRPr lang="es-ES" sz="1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1" name="Line 68"/>
          <p:cNvSpPr>
            <a:spLocks noChangeShapeType="1"/>
          </p:cNvSpPr>
          <p:nvPr/>
        </p:nvSpPr>
        <p:spPr bwMode="auto">
          <a:xfrm rot="6780000" flipH="1" flipV="1">
            <a:off x="6998091" y="6046858"/>
            <a:ext cx="222816" cy="524922"/>
          </a:xfrm>
          <a:prstGeom prst="line">
            <a:avLst/>
          </a:prstGeom>
          <a:noFill/>
          <a:ln w="28575" cap="rnd">
            <a:solidFill>
              <a:srgbClr val="0070C0"/>
            </a:solidFill>
            <a:round/>
            <a:headEnd type="triangle" w="lg" len="lg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/>
          <a:lstStyle/>
          <a:p>
            <a:endParaRPr lang="es-AR"/>
          </a:p>
        </p:txBody>
      </p:sp>
      <p:sp>
        <p:nvSpPr>
          <p:cNvPr id="82" name="Rectangle 46"/>
          <p:cNvSpPr>
            <a:spLocks noChangeArrowheads="1"/>
          </p:cNvSpPr>
          <p:nvPr/>
        </p:nvSpPr>
        <p:spPr bwMode="auto">
          <a:xfrm>
            <a:off x="7420573" y="5991445"/>
            <a:ext cx="1337578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Relación jerárquica</a:t>
            </a:r>
          </a:p>
        </p:txBody>
      </p:sp>
      <p:sp>
        <p:nvSpPr>
          <p:cNvPr id="83" name="Rectangle 47"/>
          <p:cNvSpPr>
            <a:spLocks noChangeArrowheads="1"/>
          </p:cNvSpPr>
          <p:nvPr/>
        </p:nvSpPr>
        <p:spPr bwMode="auto">
          <a:xfrm>
            <a:off x="7420574" y="6195975"/>
            <a:ext cx="1189504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Relación funcional</a:t>
            </a:r>
          </a:p>
        </p:txBody>
      </p:sp>
      <p:sp>
        <p:nvSpPr>
          <p:cNvPr id="84" name="Line 68"/>
          <p:cNvSpPr>
            <a:spLocks noChangeShapeType="1"/>
          </p:cNvSpPr>
          <p:nvPr/>
        </p:nvSpPr>
        <p:spPr bwMode="auto">
          <a:xfrm rot="6780000" flipH="1" flipV="1">
            <a:off x="3566744" y="4435274"/>
            <a:ext cx="346749" cy="259824"/>
          </a:xfrm>
          <a:prstGeom prst="line">
            <a:avLst/>
          </a:prstGeom>
          <a:noFill/>
          <a:ln w="19050" cap="rnd">
            <a:solidFill>
              <a:srgbClr val="0070C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/>
          <a:lstStyle/>
          <a:p>
            <a:endParaRPr lang="es-AR"/>
          </a:p>
        </p:txBody>
      </p:sp>
      <p:sp>
        <p:nvSpPr>
          <p:cNvPr id="85" name="Line 68"/>
          <p:cNvSpPr>
            <a:spLocks noChangeShapeType="1"/>
          </p:cNvSpPr>
          <p:nvPr/>
        </p:nvSpPr>
        <p:spPr bwMode="auto">
          <a:xfrm rot="6780000" flipV="1">
            <a:off x="5974080" y="4400418"/>
            <a:ext cx="22525" cy="492183"/>
          </a:xfrm>
          <a:prstGeom prst="line">
            <a:avLst/>
          </a:prstGeom>
          <a:noFill/>
          <a:ln w="19050" cap="rnd">
            <a:solidFill>
              <a:srgbClr val="0070C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/>
          <a:lstStyle/>
          <a:p>
            <a:endParaRPr lang="es-AR"/>
          </a:p>
        </p:txBody>
      </p:sp>
      <p:sp>
        <p:nvSpPr>
          <p:cNvPr id="86" name="Line 68"/>
          <p:cNvSpPr>
            <a:spLocks noChangeShapeType="1"/>
          </p:cNvSpPr>
          <p:nvPr/>
        </p:nvSpPr>
        <p:spPr bwMode="auto">
          <a:xfrm rot="6780000" flipV="1">
            <a:off x="5049232" y="5162103"/>
            <a:ext cx="394293" cy="363302"/>
          </a:xfrm>
          <a:prstGeom prst="line">
            <a:avLst/>
          </a:prstGeom>
          <a:noFill/>
          <a:ln w="19050" cap="rnd">
            <a:solidFill>
              <a:srgbClr val="0070C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/>
          <a:lstStyle/>
          <a:p>
            <a:endParaRPr lang="es-AR"/>
          </a:p>
        </p:txBody>
      </p:sp>
      <p:sp>
        <p:nvSpPr>
          <p:cNvPr id="87" name="Line 68"/>
          <p:cNvSpPr>
            <a:spLocks noChangeShapeType="1"/>
          </p:cNvSpPr>
          <p:nvPr/>
        </p:nvSpPr>
        <p:spPr bwMode="auto">
          <a:xfrm rot="6780000" flipV="1">
            <a:off x="4032785" y="5270467"/>
            <a:ext cx="482681" cy="27363"/>
          </a:xfrm>
          <a:prstGeom prst="line">
            <a:avLst/>
          </a:prstGeom>
          <a:noFill/>
          <a:ln w="19050" cap="rnd">
            <a:solidFill>
              <a:srgbClr val="0070C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/>
          <a:lstStyle/>
          <a:p>
            <a:endParaRPr lang="es-AR"/>
          </a:p>
        </p:txBody>
      </p:sp>
      <p:sp>
        <p:nvSpPr>
          <p:cNvPr id="96" name="95 Rectángulo"/>
          <p:cNvSpPr/>
          <p:nvPr/>
        </p:nvSpPr>
        <p:spPr>
          <a:xfrm>
            <a:off x="2966160" y="1455167"/>
            <a:ext cx="353064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AR" sz="1200" dirty="0" smtClean="0"/>
              <a:t>Administración Financiera</a:t>
            </a:r>
            <a:r>
              <a:rPr lang="es-ES" altLang="es-AR" sz="1200" b="1" dirty="0" smtClean="0"/>
              <a:t/>
            </a:r>
            <a:br>
              <a:rPr lang="es-ES" altLang="es-AR" sz="1200" b="1" dirty="0" smtClean="0"/>
            </a:br>
            <a:r>
              <a:rPr lang="es-ES" altLang="es-AR" sz="1400" b="1" dirty="0" smtClean="0">
                <a:solidFill>
                  <a:schemeClr val="accent1">
                    <a:lumMod val="75000"/>
                  </a:schemeClr>
                </a:solidFill>
              </a:rPr>
              <a:t>Sistemas de Control Sector Público Nacional</a:t>
            </a:r>
            <a:endParaRPr lang="es-E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8" name="Arc 5"/>
          <p:cNvSpPr>
            <a:spLocks/>
          </p:cNvSpPr>
          <p:nvPr/>
        </p:nvSpPr>
        <p:spPr bwMode="auto">
          <a:xfrm rot="7860438">
            <a:off x="6541399" y="3962540"/>
            <a:ext cx="446843" cy="426427"/>
          </a:xfrm>
          <a:custGeom>
            <a:avLst/>
            <a:gdLst>
              <a:gd name="T0" fmla="*/ 0 w 21582"/>
              <a:gd name="T1" fmla="*/ 0 h 21600"/>
              <a:gd name="T2" fmla="*/ 0 w 21582"/>
              <a:gd name="T3" fmla="*/ 0 h 21600"/>
              <a:gd name="T4" fmla="*/ 0 w 21582"/>
              <a:gd name="T5" fmla="*/ 0 h 21600"/>
              <a:gd name="T6" fmla="*/ 0 60000 65536"/>
              <a:gd name="T7" fmla="*/ 0 60000 65536"/>
              <a:gd name="T8" fmla="*/ 0 60000 65536"/>
              <a:gd name="T9" fmla="*/ 0 w 21582"/>
              <a:gd name="T10" fmla="*/ 0 h 21600"/>
              <a:gd name="T11" fmla="*/ 21582 w 21582"/>
              <a:gd name="T12" fmla="*/ 21600 h 21600"/>
              <a:gd name="connsiteX0" fmla="*/ 0 w 21859"/>
              <a:gd name="connsiteY0" fmla="*/ 23314 h 24185"/>
              <a:gd name="connsiteX1" fmla="*/ 21859 w 21859"/>
              <a:gd name="connsiteY1" fmla="*/ 0 h 24185"/>
              <a:gd name="connsiteX0" fmla="*/ 0 w 21859"/>
              <a:gd name="connsiteY0" fmla="*/ 23314 h 24185"/>
              <a:gd name="connsiteX1" fmla="*/ 21567 w 21859"/>
              <a:gd name="connsiteY1" fmla="*/ 2585 h 24185"/>
              <a:gd name="connsiteX2" fmla="*/ 21583 w 21859"/>
              <a:gd name="connsiteY2" fmla="*/ 24185 h 24185"/>
              <a:gd name="connsiteX3" fmla="*/ 0 w 21859"/>
              <a:gd name="connsiteY3" fmla="*/ 23314 h 24185"/>
              <a:gd name="connsiteX0" fmla="*/ 0 w 21859"/>
              <a:gd name="connsiteY0" fmla="*/ 23438 h 24309"/>
              <a:gd name="connsiteX1" fmla="*/ 21859 w 21859"/>
              <a:gd name="connsiteY1" fmla="*/ 124 h 24309"/>
              <a:gd name="connsiteX0" fmla="*/ 0 w 21859"/>
              <a:gd name="connsiteY0" fmla="*/ 23438 h 24309"/>
              <a:gd name="connsiteX1" fmla="*/ 21567 w 21859"/>
              <a:gd name="connsiteY1" fmla="*/ 2709 h 24309"/>
              <a:gd name="connsiteX2" fmla="*/ 21583 w 21859"/>
              <a:gd name="connsiteY2" fmla="*/ 24309 h 24309"/>
              <a:gd name="connsiteX3" fmla="*/ 0 w 21859"/>
              <a:gd name="connsiteY3" fmla="*/ 23438 h 24309"/>
              <a:gd name="connsiteX0" fmla="*/ 633 w 23315"/>
              <a:gd name="connsiteY0" fmla="*/ 23438 h 24907"/>
              <a:gd name="connsiteX1" fmla="*/ 22492 w 23315"/>
              <a:gd name="connsiteY1" fmla="*/ 124 h 24907"/>
              <a:gd name="connsiteX0" fmla="*/ 633 w 23315"/>
              <a:gd name="connsiteY0" fmla="*/ 23438 h 24907"/>
              <a:gd name="connsiteX1" fmla="*/ 7206 w 23315"/>
              <a:gd name="connsiteY1" fmla="*/ 7007 h 24907"/>
              <a:gd name="connsiteX2" fmla="*/ 22200 w 23315"/>
              <a:gd name="connsiteY2" fmla="*/ 2709 h 24907"/>
              <a:gd name="connsiteX3" fmla="*/ 22216 w 23315"/>
              <a:gd name="connsiteY3" fmla="*/ 24309 h 24907"/>
              <a:gd name="connsiteX4" fmla="*/ 633 w 23315"/>
              <a:gd name="connsiteY4" fmla="*/ 23438 h 24907"/>
              <a:gd name="connsiteX0" fmla="*/ 683 w 23390"/>
              <a:gd name="connsiteY0" fmla="*/ 23438 h 24840"/>
              <a:gd name="connsiteX1" fmla="*/ 22542 w 23390"/>
              <a:gd name="connsiteY1" fmla="*/ 124 h 24840"/>
              <a:gd name="connsiteX0" fmla="*/ 683 w 23390"/>
              <a:gd name="connsiteY0" fmla="*/ 23438 h 24840"/>
              <a:gd name="connsiteX1" fmla="*/ 6910 w 23390"/>
              <a:gd name="connsiteY1" fmla="*/ 7931 h 24840"/>
              <a:gd name="connsiteX2" fmla="*/ 22250 w 23390"/>
              <a:gd name="connsiteY2" fmla="*/ 2709 h 24840"/>
              <a:gd name="connsiteX3" fmla="*/ 22266 w 23390"/>
              <a:gd name="connsiteY3" fmla="*/ 24309 h 24840"/>
              <a:gd name="connsiteX4" fmla="*/ 683 w 23390"/>
              <a:gd name="connsiteY4" fmla="*/ 23438 h 24840"/>
              <a:gd name="connsiteX0" fmla="*/ 683 w 24871"/>
              <a:gd name="connsiteY0" fmla="*/ 23888 h 25290"/>
              <a:gd name="connsiteX1" fmla="*/ 24871 w 24871"/>
              <a:gd name="connsiteY1" fmla="*/ 120 h 25290"/>
              <a:gd name="connsiteX0" fmla="*/ 683 w 24871"/>
              <a:gd name="connsiteY0" fmla="*/ 23888 h 25290"/>
              <a:gd name="connsiteX1" fmla="*/ 6910 w 24871"/>
              <a:gd name="connsiteY1" fmla="*/ 8381 h 25290"/>
              <a:gd name="connsiteX2" fmla="*/ 22250 w 24871"/>
              <a:gd name="connsiteY2" fmla="*/ 3159 h 25290"/>
              <a:gd name="connsiteX3" fmla="*/ 22266 w 24871"/>
              <a:gd name="connsiteY3" fmla="*/ 24759 h 25290"/>
              <a:gd name="connsiteX4" fmla="*/ 683 w 24871"/>
              <a:gd name="connsiteY4" fmla="*/ 23888 h 25290"/>
              <a:gd name="connsiteX0" fmla="*/ 683 w 24179"/>
              <a:gd name="connsiteY0" fmla="*/ 22059 h 23461"/>
              <a:gd name="connsiteX1" fmla="*/ 24179 w 24179"/>
              <a:gd name="connsiteY1" fmla="*/ 138 h 23461"/>
              <a:gd name="connsiteX0" fmla="*/ 683 w 24179"/>
              <a:gd name="connsiteY0" fmla="*/ 22059 h 23461"/>
              <a:gd name="connsiteX1" fmla="*/ 6910 w 24179"/>
              <a:gd name="connsiteY1" fmla="*/ 6552 h 23461"/>
              <a:gd name="connsiteX2" fmla="*/ 22250 w 24179"/>
              <a:gd name="connsiteY2" fmla="*/ 1330 h 23461"/>
              <a:gd name="connsiteX3" fmla="*/ 22266 w 24179"/>
              <a:gd name="connsiteY3" fmla="*/ 22930 h 23461"/>
              <a:gd name="connsiteX4" fmla="*/ 683 w 24179"/>
              <a:gd name="connsiteY4" fmla="*/ 22059 h 23461"/>
              <a:gd name="connsiteX0" fmla="*/ 683 w 24179"/>
              <a:gd name="connsiteY0" fmla="*/ 21921 h 23323"/>
              <a:gd name="connsiteX1" fmla="*/ 24179 w 24179"/>
              <a:gd name="connsiteY1" fmla="*/ 0 h 23323"/>
              <a:gd name="connsiteX0" fmla="*/ 683 w 24179"/>
              <a:gd name="connsiteY0" fmla="*/ 21921 h 23323"/>
              <a:gd name="connsiteX1" fmla="*/ 6910 w 24179"/>
              <a:gd name="connsiteY1" fmla="*/ 6414 h 23323"/>
              <a:gd name="connsiteX2" fmla="*/ 22250 w 24179"/>
              <a:gd name="connsiteY2" fmla="*/ 1192 h 23323"/>
              <a:gd name="connsiteX3" fmla="*/ 22266 w 24179"/>
              <a:gd name="connsiteY3" fmla="*/ 22792 h 23323"/>
              <a:gd name="connsiteX4" fmla="*/ 683 w 24179"/>
              <a:gd name="connsiteY4" fmla="*/ 21921 h 23323"/>
              <a:gd name="connsiteX0" fmla="*/ 376 w 23872"/>
              <a:gd name="connsiteY0" fmla="*/ 21921 h 23377"/>
              <a:gd name="connsiteX1" fmla="*/ 23872 w 23872"/>
              <a:gd name="connsiteY1" fmla="*/ 0 h 23377"/>
              <a:gd name="connsiteX0" fmla="*/ 376 w 23872"/>
              <a:gd name="connsiteY0" fmla="*/ 21921 h 23377"/>
              <a:gd name="connsiteX1" fmla="*/ 9238 w 23872"/>
              <a:gd name="connsiteY1" fmla="*/ 5666 h 23377"/>
              <a:gd name="connsiteX2" fmla="*/ 21943 w 23872"/>
              <a:gd name="connsiteY2" fmla="*/ 1192 h 23377"/>
              <a:gd name="connsiteX3" fmla="*/ 21959 w 23872"/>
              <a:gd name="connsiteY3" fmla="*/ 22792 h 23377"/>
              <a:gd name="connsiteX4" fmla="*/ 376 w 23872"/>
              <a:gd name="connsiteY4" fmla="*/ 21921 h 23377"/>
              <a:gd name="connsiteX0" fmla="*/ 376 w 30984"/>
              <a:gd name="connsiteY0" fmla="*/ 30075 h 33598"/>
              <a:gd name="connsiteX1" fmla="*/ 23872 w 30984"/>
              <a:gd name="connsiteY1" fmla="*/ 8154 h 33598"/>
              <a:gd name="connsiteX0" fmla="*/ 376 w 30984"/>
              <a:gd name="connsiteY0" fmla="*/ 30075 h 33598"/>
              <a:gd name="connsiteX1" fmla="*/ 9238 w 30984"/>
              <a:gd name="connsiteY1" fmla="*/ 13820 h 33598"/>
              <a:gd name="connsiteX2" fmla="*/ 30527 w 30984"/>
              <a:gd name="connsiteY2" fmla="*/ 411 h 33598"/>
              <a:gd name="connsiteX3" fmla="*/ 21959 w 30984"/>
              <a:gd name="connsiteY3" fmla="*/ 30946 h 33598"/>
              <a:gd name="connsiteX4" fmla="*/ 376 w 30984"/>
              <a:gd name="connsiteY4" fmla="*/ 30075 h 33598"/>
              <a:gd name="connsiteX0" fmla="*/ 376 w 30984"/>
              <a:gd name="connsiteY0" fmla="*/ 30075 h 33598"/>
              <a:gd name="connsiteX1" fmla="*/ 27309 w 30984"/>
              <a:gd name="connsiteY1" fmla="*/ 3429 h 33598"/>
              <a:gd name="connsiteX0" fmla="*/ 376 w 30984"/>
              <a:gd name="connsiteY0" fmla="*/ 30075 h 33598"/>
              <a:gd name="connsiteX1" fmla="*/ 9238 w 30984"/>
              <a:gd name="connsiteY1" fmla="*/ 13820 h 33598"/>
              <a:gd name="connsiteX2" fmla="*/ 30527 w 30984"/>
              <a:gd name="connsiteY2" fmla="*/ 411 h 33598"/>
              <a:gd name="connsiteX3" fmla="*/ 21959 w 30984"/>
              <a:gd name="connsiteY3" fmla="*/ 30946 h 33598"/>
              <a:gd name="connsiteX4" fmla="*/ 376 w 30984"/>
              <a:gd name="connsiteY4" fmla="*/ 30075 h 33598"/>
              <a:gd name="connsiteX0" fmla="*/ 2042 w 32666"/>
              <a:gd name="connsiteY0" fmla="*/ 30075 h 36744"/>
              <a:gd name="connsiteX1" fmla="*/ 28975 w 32666"/>
              <a:gd name="connsiteY1" fmla="*/ 3429 h 36744"/>
              <a:gd name="connsiteX0" fmla="*/ 315 w 32666"/>
              <a:gd name="connsiteY0" fmla="*/ 35316 h 36744"/>
              <a:gd name="connsiteX1" fmla="*/ 10904 w 32666"/>
              <a:gd name="connsiteY1" fmla="*/ 13820 h 36744"/>
              <a:gd name="connsiteX2" fmla="*/ 32193 w 32666"/>
              <a:gd name="connsiteY2" fmla="*/ 411 h 36744"/>
              <a:gd name="connsiteX3" fmla="*/ 23625 w 32666"/>
              <a:gd name="connsiteY3" fmla="*/ 30946 h 36744"/>
              <a:gd name="connsiteX4" fmla="*/ 315 w 32666"/>
              <a:gd name="connsiteY4" fmla="*/ 35316 h 36744"/>
              <a:gd name="connsiteX0" fmla="*/ 1981 w 32553"/>
              <a:gd name="connsiteY0" fmla="*/ 30000 h 36578"/>
              <a:gd name="connsiteX1" fmla="*/ 28914 w 32553"/>
              <a:gd name="connsiteY1" fmla="*/ 3354 h 36578"/>
              <a:gd name="connsiteX0" fmla="*/ 254 w 32553"/>
              <a:gd name="connsiteY0" fmla="*/ 35241 h 36578"/>
              <a:gd name="connsiteX1" fmla="*/ 11811 w 32553"/>
              <a:gd name="connsiteY1" fmla="*/ 14971 h 36578"/>
              <a:gd name="connsiteX2" fmla="*/ 32132 w 32553"/>
              <a:gd name="connsiteY2" fmla="*/ 336 h 36578"/>
              <a:gd name="connsiteX3" fmla="*/ 23564 w 32553"/>
              <a:gd name="connsiteY3" fmla="*/ 30871 h 36578"/>
              <a:gd name="connsiteX4" fmla="*/ 254 w 32553"/>
              <a:gd name="connsiteY4" fmla="*/ 35241 h 36578"/>
              <a:gd name="connsiteX0" fmla="*/ 0 w 32847"/>
              <a:gd name="connsiteY0" fmla="*/ 32896 h 36578"/>
              <a:gd name="connsiteX1" fmla="*/ 29208 w 32847"/>
              <a:gd name="connsiteY1" fmla="*/ 3354 h 36578"/>
              <a:gd name="connsiteX0" fmla="*/ 548 w 32847"/>
              <a:gd name="connsiteY0" fmla="*/ 35241 h 36578"/>
              <a:gd name="connsiteX1" fmla="*/ 12105 w 32847"/>
              <a:gd name="connsiteY1" fmla="*/ 14971 h 36578"/>
              <a:gd name="connsiteX2" fmla="*/ 32426 w 32847"/>
              <a:gd name="connsiteY2" fmla="*/ 336 h 36578"/>
              <a:gd name="connsiteX3" fmla="*/ 23858 w 32847"/>
              <a:gd name="connsiteY3" fmla="*/ 30871 h 36578"/>
              <a:gd name="connsiteX4" fmla="*/ 548 w 32847"/>
              <a:gd name="connsiteY4" fmla="*/ 35241 h 36578"/>
              <a:gd name="connsiteX0" fmla="*/ 0 w 32796"/>
              <a:gd name="connsiteY0" fmla="*/ 32831 h 36423"/>
              <a:gd name="connsiteX1" fmla="*/ 29208 w 32796"/>
              <a:gd name="connsiteY1" fmla="*/ 3289 h 36423"/>
              <a:gd name="connsiteX0" fmla="*/ 548 w 32796"/>
              <a:gd name="connsiteY0" fmla="*/ 35176 h 36423"/>
              <a:gd name="connsiteX1" fmla="*/ 13073 w 32796"/>
              <a:gd name="connsiteY1" fmla="*/ 16132 h 36423"/>
              <a:gd name="connsiteX2" fmla="*/ 32426 w 32796"/>
              <a:gd name="connsiteY2" fmla="*/ 271 h 36423"/>
              <a:gd name="connsiteX3" fmla="*/ 23858 w 32796"/>
              <a:gd name="connsiteY3" fmla="*/ 30806 h 36423"/>
              <a:gd name="connsiteX4" fmla="*/ 548 w 32796"/>
              <a:gd name="connsiteY4" fmla="*/ 35176 h 36423"/>
              <a:gd name="connsiteX0" fmla="*/ 63 w 33139"/>
              <a:gd name="connsiteY0" fmla="*/ 33015 h 36834"/>
              <a:gd name="connsiteX1" fmla="*/ 29271 w 33139"/>
              <a:gd name="connsiteY1" fmla="*/ 3473 h 36834"/>
              <a:gd name="connsiteX0" fmla="*/ 611 w 33139"/>
              <a:gd name="connsiteY0" fmla="*/ 35360 h 36834"/>
              <a:gd name="connsiteX1" fmla="*/ 8102 w 33139"/>
              <a:gd name="connsiteY1" fmla="*/ 13243 h 36834"/>
              <a:gd name="connsiteX2" fmla="*/ 32489 w 33139"/>
              <a:gd name="connsiteY2" fmla="*/ 455 h 36834"/>
              <a:gd name="connsiteX3" fmla="*/ 23921 w 33139"/>
              <a:gd name="connsiteY3" fmla="*/ 30990 h 36834"/>
              <a:gd name="connsiteX4" fmla="*/ 611 w 33139"/>
              <a:gd name="connsiteY4" fmla="*/ 35360 h 36834"/>
              <a:gd name="connsiteX0" fmla="*/ 0 w 32945"/>
              <a:gd name="connsiteY0" fmla="*/ 33276 h 37309"/>
              <a:gd name="connsiteX1" fmla="*/ 29208 w 32945"/>
              <a:gd name="connsiteY1" fmla="*/ 3734 h 37309"/>
              <a:gd name="connsiteX0" fmla="*/ 548 w 32945"/>
              <a:gd name="connsiteY0" fmla="*/ 35621 h 37309"/>
              <a:gd name="connsiteX1" fmla="*/ 10314 w 32945"/>
              <a:gd name="connsiteY1" fmla="*/ 10608 h 37309"/>
              <a:gd name="connsiteX2" fmla="*/ 32426 w 32945"/>
              <a:gd name="connsiteY2" fmla="*/ 716 h 37309"/>
              <a:gd name="connsiteX3" fmla="*/ 23858 w 32945"/>
              <a:gd name="connsiteY3" fmla="*/ 31251 h 37309"/>
              <a:gd name="connsiteX4" fmla="*/ 548 w 32945"/>
              <a:gd name="connsiteY4" fmla="*/ 35621 h 37309"/>
              <a:gd name="connsiteX0" fmla="*/ 2115 w 35086"/>
              <a:gd name="connsiteY0" fmla="*/ 3327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  <a:gd name="connsiteX0" fmla="*/ 2115 w 35086"/>
              <a:gd name="connsiteY0" fmla="*/ 3327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  <a:gd name="connsiteX0" fmla="*/ 2115 w 35086"/>
              <a:gd name="connsiteY0" fmla="*/ 3327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  <a:gd name="connsiteX0" fmla="*/ 2115 w 35086"/>
              <a:gd name="connsiteY0" fmla="*/ 3327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  <a:gd name="connsiteX0" fmla="*/ 2115 w 35086"/>
              <a:gd name="connsiteY0" fmla="*/ 3327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  <a:gd name="connsiteX0" fmla="*/ 2831 w 35086"/>
              <a:gd name="connsiteY0" fmla="*/ 3409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  <a:gd name="connsiteX0" fmla="*/ 2831 w 35086"/>
              <a:gd name="connsiteY0" fmla="*/ 3409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  <a:gd name="connsiteX0" fmla="*/ 2831 w 35086"/>
              <a:gd name="connsiteY0" fmla="*/ 3409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  <a:gd name="connsiteX0" fmla="*/ 2831 w 35086"/>
              <a:gd name="connsiteY0" fmla="*/ 3409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  <a:gd name="connsiteX0" fmla="*/ 2831 w 35086"/>
              <a:gd name="connsiteY0" fmla="*/ 3409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  <a:gd name="connsiteX0" fmla="*/ 2831 w 35086"/>
              <a:gd name="connsiteY0" fmla="*/ 3409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86" h="36318" fill="none" extrusionOk="0">
                <a:moveTo>
                  <a:pt x="2831" y="34096"/>
                </a:moveTo>
                <a:cubicBezTo>
                  <a:pt x="9602" y="25060"/>
                  <a:pt x="13282" y="19373"/>
                  <a:pt x="31323" y="3734"/>
                </a:cubicBezTo>
              </a:path>
              <a:path w="35086" h="36318" stroke="0" extrusionOk="0">
                <a:moveTo>
                  <a:pt x="307" y="34289"/>
                </a:moveTo>
                <a:cubicBezTo>
                  <a:pt x="-1950" y="30849"/>
                  <a:pt x="8835" y="14063"/>
                  <a:pt x="12429" y="10608"/>
                </a:cubicBezTo>
                <a:cubicBezTo>
                  <a:pt x="16023" y="7153"/>
                  <a:pt x="32284" y="-2724"/>
                  <a:pt x="34541" y="716"/>
                </a:cubicBezTo>
                <a:cubicBezTo>
                  <a:pt x="36798" y="4156"/>
                  <a:pt x="31679" y="25656"/>
                  <a:pt x="25973" y="31251"/>
                </a:cubicBezTo>
                <a:cubicBezTo>
                  <a:pt x="20267" y="36847"/>
                  <a:pt x="2564" y="37729"/>
                  <a:pt x="307" y="34289"/>
                </a:cubicBezTo>
                <a:close/>
              </a:path>
            </a:pathLst>
          </a:custGeom>
          <a:noFill/>
          <a:ln w="19050" cap="rnd">
            <a:solidFill>
              <a:srgbClr val="0070C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/>
          <a:lstStyle/>
          <a:p>
            <a:endParaRPr lang="es-AR"/>
          </a:p>
        </p:txBody>
      </p:sp>
      <p:sp>
        <p:nvSpPr>
          <p:cNvPr id="105" name="Arc 5"/>
          <p:cNvSpPr>
            <a:spLocks/>
          </p:cNvSpPr>
          <p:nvPr/>
        </p:nvSpPr>
        <p:spPr bwMode="auto">
          <a:xfrm rot="10800000">
            <a:off x="5956567" y="5496335"/>
            <a:ext cx="560862" cy="596960"/>
          </a:xfrm>
          <a:custGeom>
            <a:avLst/>
            <a:gdLst>
              <a:gd name="T0" fmla="*/ 0 w 21582"/>
              <a:gd name="T1" fmla="*/ 0 h 21600"/>
              <a:gd name="T2" fmla="*/ 0 w 21582"/>
              <a:gd name="T3" fmla="*/ 0 h 21600"/>
              <a:gd name="T4" fmla="*/ 0 w 21582"/>
              <a:gd name="T5" fmla="*/ 0 h 21600"/>
              <a:gd name="T6" fmla="*/ 0 60000 65536"/>
              <a:gd name="T7" fmla="*/ 0 60000 65536"/>
              <a:gd name="T8" fmla="*/ 0 60000 65536"/>
              <a:gd name="T9" fmla="*/ 0 w 21582"/>
              <a:gd name="T10" fmla="*/ 0 h 21600"/>
              <a:gd name="T11" fmla="*/ 21582 w 21582"/>
              <a:gd name="T12" fmla="*/ 21600 h 21600"/>
              <a:gd name="connsiteX0" fmla="*/ 0 w 21859"/>
              <a:gd name="connsiteY0" fmla="*/ 23314 h 24185"/>
              <a:gd name="connsiteX1" fmla="*/ 21859 w 21859"/>
              <a:gd name="connsiteY1" fmla="*/ 0 h 24185"/>
              <a:gd name="connsiteX0" fmla="*/ 0 w 21859"/>
              <a:gd name="connsiteY0" fmla="*/ 23314 h 24185"/>
              <a:gd name="connsiteX1" fmla="*/ 21567 w 21859"/>
              <a:gd name="connsiteY1" fmla="*/ 2585 h 24185"/>
              <a:gd name="connsiteX2" fmla="*/ 21583 w 21859"/>
              <a:gd name="connsiteY2" fmla="*/ 24185 h 24185"/>
              <a:gd name="connsiteX3" fmla="*/ 0 w 21859"/>
              <a:gd name="connsiteY3" fmla="*/ 23314 h 24185"/>
              <a:gd name="connsiteX0" fmla="*/ 0 w 21859"/>
              <a:gd name="connsiteY0" fmla="*/ 23438 h 24309"/>
              <a:gd name="connsiteX1" fmla="*/ 21859 w 21859"/>
              <a:gd name="connsiteY1" fmla="*/ 124 h 24309"/>
              <a:gd name="connsiteX0" fmla="*/ 0 w 21859"/>
              <a:gd name="connsiteY0" fmla="*/ 23438 h 24309"/>
              <a:gd name="connsiteX1" fmla="*/ 21567 w 21859"/>
              <a:gd name="connsiteY1" fmla="*/ 2709 h 24309"/>
              <a:gd name="connsiteX2" fmla="*/ 21583 w 21859"/>
              <a:gd name="connsiteY2" fmla="*/ 24309 h 24309"/>
              <a:gd name="connsiteX3" fmla="*/ 0 w 21859"/>
              <a:gd name="connsiteY3" fmla="*/ 23438 h 24309"/>
              <a:gd name="connsiteX0" fmla="*/ 633 w 23315"/>
              <a:gd name="connsiteY0" fmla="*/ 23438 h 24907"/>
              <a:gd name="connsiteX1" fmla="*/ 22492 w 23315"/>
              <a:gd name="connsiteY1" fmla="*/ 124 h 24907"/>
              <a:gd name="connsiteX0" fmla="*/ 633 w 23315"/>
              <a:gd name="connsiteY0" fmla="*/ 23438 h 24907"/>
              <a:gd name="connsiteX1" fmla="*/ 7206 w 23315"/>
              <a:gd name="connsiteY1" fmla="*/ 7007 h 24907"/>
              <a:gd name="connsiteX2" fmla="*/ 22200 w 23315"/>
              <a:gd name="connsiteY2" fmla="*/ 2709 h 24907"/>
              <a:gd name="connsiteX3" fmla="*/ 22216 w 23315"/>
              <a:gd name="connsiteY3" fmla="*/ 24309 h 24907"/>
              <a:gd name="connsiteX4" fmla="*/ 633 w 23315"/>
              <a:gd name="connsiteY4" fmla="*/ 23438 h 24907"/>
              <a:gd name="connsiteX0" fmla="*/ 683 w 23390"/>
              <a:gd name="connsiteY0" fmla="*/ 23438 h 24840"/>
              <a:gd name="connsiteX1" fmla="*/ 22542 w 23390"/>
              <a:gd name="connsiteY1" fmla="*/ 124 h 24840"/>
              <a:gd name="connsiteX0" fmla="*/ 683 w 23390"/>
              <a:gd name="connsiteY0" fmla="*/ 23438 h 24840"/>
              <a:gd name="connsiteX1" fmla="*/ 6910 w 23390"/>
              <a:gd name="connsiteY1" fmla="*/ 7931 h 24840"/>
              <a:gd name="connsiteX2" fmla="*/ 22250 w 23390"/>
              <a:gd name="connsiteY2" fmla="*/ 2709 h 24840"/>
              <a:gd name="connsiteX3" fmla="*/ 22266 w 23390"/>
              <a:gd name="connsiteY3" fmla="*/ 24309 h 24840"/>
              <a:gd name="connsiteX4" fmla="*/ 683 w 23390"/>
              <a:gd name="connsiteY4" fmla="*/ 23438 h 24840"/>
              <a:gd name="connsiteX0" fmla="*/ 683 w 24871"/>
              <a:gd name="connsiteY0" fmla="*/ 23888 h 25290"/>
              <a:gd name="connsiteX1" fmla="*/ 24871 w 24871"/>
              <a:gd name="connsiteY1" fmla="*/ 120 h 25290"/>
              <a:gd name="connsiteX0" fmla="*/ 683 w 24871"/>
              <a:gd name="connsiteY0" fmla="*/ 23888 h 25290"/>
              <a:gd name="connsiteX1" fmla="*/ 6910 w 24871"/>
              <a:gd name="connsiteY1" fmla="*/ 8381 h 25290"/>
              <a:gd name="connsiteX2" fmla="*/ 22250 w 24871"/>
              <a:gd name="connsiteY2" fmla="*/ 3159 h 25290"/>
              <a:gd name="connsiteX3" fmla="*/ 22266 w 24871"/>
              <a:gd name="connsiteY3" fmla="*/ 24759 h 25290"/>
              <a:gd name="connsiteX4" fmla="*/ 683 w 24871"/>
              <a:gd name="connsiteY4" fmla="*/ 23888 h 25290"/>
              <a:gd name="connsiteX0" fmla="*/ 683 w 24179"/>
              <a:gd name="connsiteY0" fmla="*/ 22059 h 23461"/>
              <a:gd name="connsiteX1" fmla="*/ 24179 w 24179"/>
              <a:gd name="connsiteY1" fmla="*/ 138 h 23461"/>
              <a:gd name="connsiteX0" fmla="*/ 683 w 24179"/>
              <a:gd name="connsiteY0" fmla="*/ 22059 h 23461"/>
              <a:gd name="connsiteX1" fmla="*/ 6910 w 24179"/>
              <a:gd name="connsiteY1" fmla="*/ 6552 h 23461"/>
              <a:gd name="connsiteX2" fmla="*/ 22250 w 24179"/>
              <a:gd name="connsiteY2" fmla="*/ 1330 h 23461"/>
              <a:gd name="connsiteX3" fmla="*/ 22266 w 24179"/>
              <a:gd name="connsiteY3" fmla="*/ 22930 h 23461"/>
              <a:gd name="connsiteX4" fmla="*/ 683 w 24179"/>
              <a:gd name="connsiteY4" fmla="*/ 22059 h 23461"/>
              <a:gd name="connsiteX0" fmla="*/ 683 w 24179"/>
              <a:gd name="connsiteY0" fmla="*/ 21921 h 23323"/>
              <a:gd name="connsiteX1" fmla="*/ 24179 w 24179"/>
              <a:gd name="connsiteY1" fmla="*/ 0 h 23323"/>
              <a:gd name="connsiteX0" fmla="*/ 683 w 24179"/>
              <a:gd name="connsiteY0" fmla="*/ 21921 h 23323"/>
              <a:gd name="connsiteX1" fmla="*/ 6910 w 24179"/>
              <a:gd name="connsiteY1" fmla="*/ 6414 h 23323"/>
              <a:gd name="connsiteX2" fmla="*/ 22250 w 24179"/>
              <a:gd name="connsiteY2" fmla="*/ 1192 h 23323"/>
              <a:gd name="connsiteX3" fmla="*/ 22266 w 24179"/>
              <a:gd name="connsiteY3" fmla="*/ 22792 h 23323"/>
              <a:gd name="connsiteX4" fmla="*/ 683 w 24179"/>
              <a:gd name="connsiteY4" fmla="*/ 21921 h 23323"/>
              <a:gd name="connsiteX0" fmla="*/ 376 w 23872"/>
              <a:gd name="connsiteY0" fmla="*/ 21921 h 23377"/>
              <a:gd name="connsiteX1" fmla="*/ 23872 w 23872"/>
              <a:gd name="connsiteY1" fmla="*/ 0 h 23377"/>
              <a:gd name="connsiteX0" fmla="*/ 376 w 23872"/>
              <a:gd name="connsiteY0" fmla="*/ 21921 h 23377"/>
              <a:gd name="connsiteX1" fmla="*/ 9238 w 23872"/>
              <a:gd name="connsiteY1" fmla="*/ 5666 h 23377"/>
              <a:gd name="connsiteX2" fmla="*/ 21943 w 23872"/>
              <a:gd name="connsiteY2" fmla="*/ 1192 h 23377"/>
              <a:gd name="connsiteX3" fmla="*/ 21959 w 23872"/>
              <a:gd name="connsiteY3" fmla="*/ 22792 h 23377"/>
              <a:gd name="connsiteX4" fmla="*/ 376 w 23872"/>
              <a:gd name="connsiteY4" fmla="*/ 21921 h 23377"/>
              <a:gd name="connsiteX0" fmla="*/ 376 w 30984"/>
              <a:gd name="connsiteY0" fmla="*/ 30075 h 33598"/>
              <a:gd name="connsiteX1" fmla="*/ 23872 w 30984"/>
              <a:gd name="connsiteY1" fmla="*/ 8154 h 33598"/>
              <a:gd name="connsiteX0" fmla="*/ 376 w 30984"/>
              <a:gd name="connsiteY0" fmla="*/ 30075 h 33598"/>
              <a:gd name="connsiteX1" fmla="*/ 9238 w 30984"/>
              <a:gd name="connsiteY1" fmla="*/ 13820 h 33598"/>
              <a:gd name="connsiteX2" fmla="*/ 30527 w 30984"/>
              <a:gd name="connsiteY2" fmla="*/ 411 h 33598"/>
              <a:gd name="connsiteX3" fmla="*/ 21959 w 30984"/>
              <a:gd name="connsiteY3" fmla="*/ 30946 h 33598"/>
              <a:gd name="connsiteX4" fmla="*/ 376 w 30984"/>
              <a:gd name="connsiteY4" fmla="*/ 30075 h 33598"/>
              <a:gd name="connsiteX0" fmla="*/ 376 w 30984"/>
              <a:gd name="connsiteY0" fmla="*/ 30075 h 33598"/>
              <a:gd name="connsiteX1" fmla="*/ 27309 w 30984"/>
              <a:gd name="connsiteY1" fmla="*/ 3429 h 33598"/>
              <a:gd name="connsiteX0" fmla="*/ 376 w 30984"/>
              <a:gd name="connsiteY0" fmla="*/ 30075 h 33598"/>
              <a:gd name="connsiteX1" fmla="*/ 9238 w 30984"/>
              <a:gd name="connsiteY1" fmla="*/ 13820 h 33598"/>
              <a:gd name="connsiteX2" fmla="*/ 30527 w 30984"/>
              <a:gd name="connsiteY2" fmla="*/ 411 h 33598"/>
              <a:gd name="connsiteX3" fmla="*/ 21959 w 30984"/>
              <a:gd name="connsiteY3" fmla="*/ 30946 h 33598"/>
              <a:gd name="connsiteX4" fmla="*/ 376 w 30984"/>
              <a:gd name="connsiteY4" fmla="*/ 30075 h 33598"/>
              <a:gd name="connsiteX0" fmla="*/ 2042 w 32666"/>
              <a:gd name="connsiteY0" fmla="*/ 30075 h 36744"/>
              <a:gd name="connsiteX1" fmla="*/ 28975 w 32666"/>
              <a:gd name="connsiteY1" fmla="*/ 3429 h 36744"/>
              <a:gd name="connsiteX0" fmla="*/ 315 w 32666"/>
              <a:gd name="connsiteY0" fmla="*/ 35316 h 36744"/>
              <a:gd name="connsiteX1" fmla="*/ 10904 w 32666"/>
              <a:gd name="connsiteY1" fmla="*/ 13820 h 36744"/>
              <a:gd name="connsiteX2" fmla="*/ 32193 w 32666"/>
              <a:gd name="connsiteY2" fmla="*/ 411 h 36744"/>
              <a:gd name="connsiteX3" fmla="*/ 23625 w 32666"/>
              <a:gd name="connsiteY3" fmla="*/ 30946 h 36744"/>
              <a:gd name="connsiteX4" fmla="*/ 315 w 32666"/>
              <a:gd name="connsiteY4" fmla="*/ 35316 h 36744"/>
              <a:gd name="connsiteX0" fmla="*/ 1981 w 32553"/>
              <a:gd name="connsiteY0" fmla="*/ 30000 h 36578"/>
              <a:gd name="connsiteX1" fmla="*/ 28914 w 32553"/>
              <a:gd name="connsiteY1" fmla="*/ 3354 h 36578"/>
              <a:gd name="connsiteX0" fmla="*/ 254 w 32553"/>
              <a:gd name="connsiteY0" fmla="*/ 35241 h 36578"/>
              <a:gd name="connsiteX1" fmla="*/ 11811 w 32553"/>
              <a:gd name="connsiteY1" fmla="*/ 14971 h 36578"/>
              <a:gd name="connsiteX2" fmla="*/ 32132 w 32553"/>
              <a:gd name="connsiteY2" fmla="*/ 336 h 36578"/>
              <a:gd name="connsiteX3" fmla="*/ 23564 w 32553"/>
              <a:gd name="connsiteY3" fmla="*/ 30871 h 36578"/>
              <a:gd name="connsiteX4" fmla="*/ 254 w 32553"/>
              <a:gd name="connsiteY4" fmla="*/ 35241 h 36578"/>
              <a:gd name="connsiteX0" fmla="*/ 0 w 32847"/>
              <a:gd name="connsiteY0" fmla="*/ 32896 h 36578"/>
              <a:gd name="connsiteX1" fmla="*/ 29208 w 32847"/>
              <a:gd name="connsiteY1" fmla="*/ 3354 h 36578"/>
              <a:gd name="connsiteX0" fmla="*/ 548 w 32847"/>
              <a:gd name="connsiteY0" fmla="*/ 35241 h 36578"/>
              <a:gd name="connsiteX1" fmla="*/ 12105 w 32847"/>
              <a:gd name="connsiteY1" fmla="*/ 14971 h 36578"/>
              <a:gd name="connsiteX2" fmla="*/ 32426 w 32847"/>
              <a:gd name="connsiteY2" fmla="*/ 336 h 36578"/>
              <a:gd name="connsiteX3" fmla="*/ 23858 w 32847"/>
              <a:gd name="connsiteY3" fmla="*/ 30871 h 36578"/>
              <a:gd name="connsiteX4" fmla="*/ 548 w 32847"/>
              <a:gd name="connsiteY4" fmla="*/ 35241 h 36578"/>
              <a:gd name="connsiteX0" fmla="*/ 0 w 32796"/>
              <a:gd name="connsiteY0" fmla="*/ 32831 h 36423"/>
              <a:gd name="connsiteX1" fmla="*/ 29208 w 32796"/>
              <a:gd name="connsiteY1" fmla="*/ 3289 h 36423"/>
              <a:gd name="connsiteX0" fmla="*/ 548 w 32796"/>
              <a:gd name="connsiteY0" fmla="*/ 35176 h 36423"/>
              <a:gd name="connsiteX1" fmla="*/ 13073 w 32796"/>
              <a:gd name="connsiteY1" fmla="*/ 16132 h 36423"/>
              <a:gd name="connsiteX2" fmla="*/ 32426 w 32796"/>
              <a:gd name="connsiteY2" fmla="*/ 271 h 36423"/>
              <a:gd name="connsiteX3" fmla="*/ 23858 w 32796"/>
              <a:gd name="connsiteY3" fmla="*/ 30806 h 36423"/>
              <a:gd name="connsiteX4" fmla="*/ 548 w 32796"/>
              <a:gd name="connsiteY4" fmla="*/ 35176 h 36423"/>
              <a:gd name="connsiteX0" fmla="*/ 63 w 33139"/>
              <a:gd name="connsiteY0" fmla="*/ 33015 h 36834"/>
              <a:gd name="connsiteX1" fmla="*/ 29271 w 33139"/>
              <a:gd name="connsiteY1" fmla="*/ 3473 h 36834"/>
              <a:gd name="connsiteX0" fmla="*/ 611 w 33139"/>
              <a:gd name="connsiteY0" fmla="*/ 35360 h 36834"/>
              <a:gd name="connsiteX1" fmla="*/ 8102 w 33139"/>
              <a:gd name="connsiteY1" fmla="*/ 13243 h 36834"/>
              <a:gd name="connsiteX2" fmla="*/ 32489 w 33139"/>
              <a:gd name="connsiteY2" fmla="*/ 455 h 36834"/>
              <a:gd name="connsiteX3" fmla="*/ 23921 w 33139"/>
              <a:gd name="connsiteY3" fmla="*/ 30990 h 36834"/>
              <a:gd name="connsiteX4" fmla="*/ 611 w 33139"/>
              <a:gd name="connsiteY4" fmla="*/ 35360 h 36834"/>
              <a:gd name="connsiteX0" fmla="*/ 0 w 32945"/>
              <a:gd name="connsiteY0" fmla="*/ 33276 h 37309"/>
              <a:gd name="connsiteX1" fmla="*/ 29208 w 32945"/>
              <a:gd name="connsiteY1" fmla="*/ 3734 h 37309"/>
              <a:gd name="connsiteX0" fmla="*/ 548 w 32945"/>
              <a:gd name="connsiteY0" fmla="*/ 35621 h 37309"/>
              <a:gd name="connsiteX1" fmla="*/ 10314 w 32945"/>
              <a:gd name="connsiteY1" fmla="*/ 10608 h 37309"/>
              <a:gd name="connsiteX2" fmla="*/ 32426 w 32945"/>
              <a:gd name="connsiteY2" fmla="*/ 716 h 37309"/>
              <a:gd name="connsiteX3" fmla="*/ 23858 w 32945"/>
              <a:gd name="connsiteY3" fmla="*/ 31251 h 37309"/>
              <a:gd name="connsiteX4" fmla="*/ 548 w 32945"/>
              <a:gd name="connsiteY4" fmla="*/ 35621 h 37309"/>
              <a:gd name="connsiteX0" fmla="*/ 2115 w 35086"/>
              <a:gd name="connsiteY0" fmla="*/ 3327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  <a:gd name="connsiteX0" fmla="*/ 2115 w 35086"/>
              <a:gd name="connsiteY0" fmla="*/ 3327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  <a:gd name="connsiteX0" fmla="*/ 2115 w 35086"/>
              <a:gd name="connsiteY0" fmla="*/ 3327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  <a:gd name="connsiteX0" fmla="*/ 2115 w 35086"/>
              <a:gd name="connsiteY0" fmla="*/ 3327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  <a:gd name="connsiteX0" fmla="*/ 2115 w 35086"/>
              <a:gd name="connsiteY0" fmla="*/ 3327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  <a:gd name="connsiteX0" fmla="*/ 2831 w 35086"/>
              <a:gd name="connsiteY0" fmla="*/ 3409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  <a:gd name="connsiteX0" fmla="*/ 2831 w 35086"/>
              <a:gd name="connsiteY0" fmla="*/ 3409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  <a:gd name="connsiteX0" fmla="*/ 2831 w 35086"/>
              <a:gd name="connsiteY0" fmla="*/ 3409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  <a:gd name="connsiteX0" fmla="*/ 2831 w 35086"/>
              <a:gd name="connsiteY0" fmla="*/ 3409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  <a:gd name="connsiteX0" fmla="*/ 2831 w 35086"/>
              <a:gd name="connsiteY0" fmla="*/ 3409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  <a:gd name="connsiteX0" fmla="*/ 2831 w 35086"/>
              <a:gd name="connsiteY0" fmla="*/ 3409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86" h="36318" fill="none" extrusionOk="0">
                <a:moveTo>
                  <a:pt x="2831" y="34096"/>
                </a:moveTo>
                <a:cubicBezTo>
                  <a:pt x="9602" y="25060"/>
                  <a:pt x="13282" y="19373"/>
                  <a:pt x="31323" y="3734"/>
                </a:cubicBezTo>
              </a:path>
              <a:path w="35086" h="36318" stroke="0" extrusionOk="0">
                <a:moveTo>
                  <a:pt x="307" y="34289"/>
                </a:moveTo>
                <a:cubicBezTo>
                  <a:pt x="-1950" y="30849"/>
                  <a:pt x="8835" y="14063"/>
                  <a:pt x="12429" y="10608"/>
                </a:cubicBezTo>
                <a:cubicBezTo>
                  <a:pt x="16023" y="7153"/>
                  <a:pt x="32284" y="-2724"/>
                  <a:pt x="34541" y="716"/>
                </a:cubicBezTo>
                <a:cubicBezTo>
                  <a:pt x="36798" y="4156"/>
                  <a:pt x="31679" y="25656"/>
                  <a:pt x="25973" y="31251"/>
                </a:cubicBezTo>
                <a:cubicBezTo>
                  <a:pt x="20267" y="36847"/>
                  <a:pt x="2564" y="37729"/>
                  <a:pt x="307" y="34289"/>
                </a:cubicBezTo>
                <a:close/>
              </a:path>
            </a:pathLst>
          </a:custGeom>
          <a:noFill/>
          <a:ln w="19050" cap="rnd">
            <a:solidFill>
              <a:srgbClr val="0070C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/>
          <a:lstStyle/>
          <a:p>
            <a:endParaRPr lang="es-AR"/>
          </a:p>
        </p:txBody>
      </p:sp>
      <p:sp>
        <p:nvSpPr>
          <p:cNvPr id="106" name="Arc 5"/>
          <p:cNvSpPr>
            <a:spLocks/>
          </p:cNvSpPr>
          <p:nvPr/>
        </p:nvSpPr>
        <p:spPr bwMode="auto">
          <a:xfrm rot="13743832">
            <a:off x="4577362" y="6023223"/>
            <a:ext cx="398950" cy="409378"/>
          </a:xfrm>
          <a:custGeom>
            <a:avLst/>
            <a:gdLst>
              <a:gd name="T0" fmla="*/ 0 w 21582"/>
              <a:gd name="T1" fmla="*/ 0 h 21600"/>
              <a:gd name="T2" fmla="*/ 0 w 21582"/>
              <a:gd name="T3" fmla="*/ 0 h 21600"/>
              <a:gd name="T4" fmla="*/ 0 w 21582"/>
              <a:gd name="T5" fmla="*/ 0 h 21600"/>
              <a:gd name="T6" fmla="*/ 0 60000 65536"/>
              <a:gd name="T7" fmla="*/ 0 60000 65536"/>
              <a:gd name="T8" fmla="*/ 0 60000 65536"/>
              <a:gd name="T9" fmla="*/ 0 w 21582"/>
              <a:gd name="T10" fmla="*/ 0 h 21600"/>
              <a:gd name="T11" fmla="*/ 21582 w 21582"/>
              <a:gd name="T12" fmla="*/ 21600 h 21600"/>
              <a:gd name="connsiteX0" fmla="*/ 0 w 21859"/>
              <a:gd name="connsiteY0" fmla="*/ 23314 h 24185"/>
              <a:gd name="connsiteX1" fmla="*/ 21859 w 21859"/>
              <a:gd name="connsiteY1" fmla="*/ 0 h 24185"/>
              <a:gd name="connsiteX0" fmla="*/ 0 w 21859"/>
              <a:gd name="connsiteY0" fmla="*/ 23314 h 24185"/>
              <a:gd name="connsiteX1" fmla="*/ 21567 w 21859"/>
              <a:gd name="connsiteY1" fmla="*/ 2585 h 24185"/>
              <a:gd name="connsiteX2" fmla="*/ 21583 w 21859"/>
              <a:gd name="connsiteY2" fmla="*/ 24185 h 24185"/>
              <a:gd name="connsiteX3" fmla="*/ 0 w 21859"/>
              <a:gd name="connsiteY3" fmla="*/ 23314 h 24185"/>
              <a:gd name="connsiteX0" fmla="*/ 0 w 21859"/>
              <a:gd name="connsiteY0" fmla="*/ 23438 h 24309"/>
              <a:gd name="connsiteX1" fmla="*/ 21859 w 21859"/>
              <a:gd name="connsiteY1" fmla="*/ 124 h 24309"/>
              <a:gd name="connsiteX0" fmla="*/ 0 w 21859"/>
              <a:gd name="connsiteY0" fmla="*/ 23438 h 24309"/>
              <a:gd name="connsiteX1" fmla="*/ 21567 w 21859"/>
              <a:gd name="connsiteY1" fmla="*/ 2709 h 24309"/>
              <a:gd name="connsiteX2" fmla="*/ 21583 w 21859"/>
              <a:gd name="connsiteY2" fmla="*/ 24309 h 24309"/>
              <a:gd name="connsiteX3" fmla="*/ 0 w 21859"/>
              <a:gd name="connsiteY3" fmla="*/ 23438 h 24309"/>
              <a:gd name="connsiteX0" fmla="*/ 633 w 23315"/>
              <a:gd name="connsiteY0" fmla="*/ 23438 h 24907"/>
              <a:gd name="connsiteX1" fmla="*/ 22492 w 23315"/>
              <a:gd name="connsiteY1" fmla="*/ 124 h 24907"/>
              <a:gd name="connsiteX0" fmla="*/ 633 w 23315"/>
              <a:gd name="connsiteY0" fmla="*/ 23438 h 24907"/>
              <a:gd name="connsiteX1" fmla="*/ 7206 w 23315"/>
              <a:gd name="connsiteY1" fmla="*/ 7007 h 24907"/>
              <a:gd name="connsiteX2" fmla="*/ 22200 w 23315"/>
              <a:gd name="connsiteY2" fmla="*/ 2709 h 24907"/>
              <a:gd name="connsiteX3" fmla="*/ 22216 w 23315"/>
              <a:gd name="connsiteY3" fmla="*/ 24309 h 24907"/>
              <a:gd name="connsiteX4" fmla="*/ 633 w 23315"/>
              <a:gd name="connsiteY4" fmla="*/ 23438 h 24907"/>
              <a:gd name="connsiteX0" fmla="*/ 683 w 23390"/>
              <a:gd name="connsiteY0" fmla="*/ 23438 h 24840"/>
              <a:gd name="connsiteX1" fmla="*/ 22542 w 23390"/>
              <a:gd name="connsiteY1" fmla="*/ 124 h 24840"/>
              <a:gd name="connsiteX0" fmla="*/ 683 w 23390"/>
              <a:gd name="connsiteY0" fmla="*/ 23438 h 24840"/>
              <a:gd name="connsiteX1" fmla="*/ 6910 w 23390"/>
              <a:gd name="connsiteY1" fmla="*/ 7931 h 24840"/>
              <a:gd name="connsiteX2" fmla="*/ 22250 w 23390"/>
              <a:gd name="connsiteY2" fmla="*/ 2709 h 24840"/>
              <a:gd name="connsiteX3" fmla="*/ 22266 w 23390"/>
              <a:gd name="connsiteY3" fmla="*/ 24309 h 24840"/>
              <a:gd name="connsiteX4" fmla="*/ 683 w 23390"/>
              <a:gd name="connsiteY4" fmla="*/ 23438 h 24840"/>
              <a:gd name="connsiteX0" fmla="*/ 683 w 24871"/>
              <a:gd name="connsiteY0" fmla="*/ 23888 h 25290"/>
              <a:gd name="connsiteX1" fmla="*/ 24871 w 24871"/>
              <a:gd name="connsiteY1" fmla="*/ 120 h 25290"/>
              <a:gd name="connsiteX0" fmla="*/ 683 w 24871"/>
              <a:gd name="connsiteY0" fmla="*/ 23888 h 25290"/>
              <a:gd name="connsiteX1" fmla="*/ 6910 w 24871"/>
              <a:gd name="connsiteY1" fmla="*/ 8381 h 25290"/>
              <a:gd name="connsiteX2" fmla="*/ 22250 w 24871"/>
              <a:gd name="connsiteY2" fmla="*/ 3159 h 25290"/>
              <a:gd name="connsiteX3" fmla="*/ 22266 w 24871"/>
              <a:gd name="connsiteY3" fmla="*/ 24759 h 25290"/>
              <a:gd name="connsiteX4" fmla="*/ 683 w 24871"/>
              <a:gd name="connsiteY4" fmla="*/ 23888 h 25290"/>
              <a:gd name="connsiteX0" fmla="*/ 683 w 24179"/>
              <a:gd name="connsiteY0" fmla="*/ 22059 h 23461"/>
              <a:gd name="connsiteX1" fmla="*/ 24179 w 24179"/>
              <a:gd name="connsiteY1" fmla="*/ 138 h 23461"/>
              <a:gd name="connsiteX0" fmla="*/ 683 w 24179"/>
              <a:gd name="connsiteY0" fmla="*/ 22059 h 23461"/>
              <a:gd name="connsiteX1" fmla="*/ 6910 w 24179"/>
              <a:gd name="connsiteY1" fmla="*/ 6552 h 23461"/>
              <a:gd name="connsiteX2" fmla="*/ 22250 w 24179"/>
              <a:gd name="connsiteY2" fmla="*/ 1330 h 23461"/>
              <a:gd name="connsiteX3" fmla="*/ 22266 w 24179"/>
              <a:gd name="connsiteY3" fmla="*/ 22930 h 23461"/>
              <a:gd name="connsiteX4" fmla="*/ 683 w 24179"/>
              <a:gd name="connsiteY4" fmla="*/ 22059 h 23461"/>
              <a:gd name="connsiteX0" fmla="*/ 683 w 24179"/>
              <a:gd name="connsiteY0" fmla="*/ 21921 h 23323"/>
              <a:gd name="connsiteX1" fmla="*/ 24179 w 24179"/>
              <a:gd name="connsiteY1" fmla="*/ 0 h 23323"/>
              <a:gd name="connsiteX0" fmla="*/ 683 w 24179"/>
              <a:gd name="connsiteY0" fmla="*/ 21921 h 23323"/>
              <a:gd name="connsiteX1" fmla="*/ 6910 w 24179"/>
              <a:gd name="connsiteY1" fmla="*/ 6414 h 23323"/>
              <a:gd name="connsiteX2" fmla="*/ 22250 w 24179"/>
              <a:gd name="connsiteY2" fmla="*/ 1192 h 23323"/>
              <a:gd name="connsiteX3" fmla="*/ 22266 w 24179"/>
              <a:gd name="connsiteY3" fmla="*/ 22792 h 23323"/>
              <a:gd name="connsiteX4" fmla="*/ 683 w 24179"/>
              <a:gd name="connsiteY4" fmla="*/ 21921 h 23323"/>
              <a:gd name="connsiteX0" fmla="*/ 376 w 23872"/>
              <a:gd name="connsiteY0" fmla="*/ 21921 h 23377"/>
              <a:gd name="connsiteX1" fmla="*/ 23872 w 23872"/>
              <a:gd name="connsiteY1" fmla="*/ 0 h 23377"/>
              <a:gd name="connsiteX0" fmla="*/ 376 w 23872"/>
              <a:gd name="connsiteY0" fmla="*/ 21921 h 23377"/>
              <a:gd name="connsiteX1" fmla="*/ 9238 w 23872"/>
              <a:gd name="connsiteY1" fmla="*/ 5666 h 23377"/>
              <a:gd name="connsiteX2" fmla="*/ 21943 w 23872"/>
              <a:gd name="connsiteY2" fmla="*/ 1192 h 23377"/>
              <a:gd name="connsiteX3" fmla="*/ 21959 w 23872"/>
              <a:gd name="connsiteY3" fmla="*/ 22792 h 23377"/>
              <a:gd name="connsiteX4" fmla="*/ 376 w 23872"/>
              <a:gd name="connsiteY4" fmla="*/ 21921 h 23377"/>
              <a:gd name="connsiteX0" fmla="*/ 376 w 30984"/>
              <a:gd name="connsiteY0" fmla="*/ 30075 h 33598"/>
              <a:gd name="connsiteX1" fmla="*/ 23872 w 30984"/>
              <a:gd name="connsiteY1" fmla="*/ 8154 h 33598"/>
              <a:gd name="connsiteX0" fmla="*/ 376 w 30984"/>
              <a:gd name="connsiteY0" fmla="*/ 30075 h 33598"/>
              <a:gd name="connsiteX1" fmla="*/ 9238 w 30984"/>
              <a:gd name="connsiteY1" fmla="*/ 13820 h 33598"/>
              <a:gd name="connsiteX2" fmla="*/ 30527 w 30984"/>
              <a:gd name="connsiteY2" fmla="*/ 411 h 33598"/>
              <a:gd name="connsiteX3" fmla="*/ 21959 w 30984"/>
              <a:gd name="connsiteY3" fmla="*/ 30946 h 33598"/>
              <a:gd name="connsiteX4" fmla="*/ 376 w 30984"/>
              <a:gd name="connsiteY4" fmla="*/ 30075 h 33598"/>
              <a:gd name="connsiteX0" fmla="*/ 376 w 30984"/>
              <a:gd name="connsiteY0" fmla="*/ 30075 h 33598"/>
              <a:gd name="connsiteX1" fmla="*/ 27309 w 30984"/>
              <a:gd name="connsiteY1" fmla="*/ 3429 h 33598"/>
              <a:gd name="connsiteX0" fmla="*/ 376 w 30984"/>
              <a:gd name="connsiteY0" fmla="*/ 30075 h 33598"/>
              <a:gd name="connsiteX1" fmla="*/ 9238 w 30984"/>
              <a:gd name="connsiteY1" fmla="*/ 13820 h 33598"/>
              <a:gd name="connsiteX2" fmla="*/ 30527 w 30984"/>
              <a:gd name="connsiteY2" fmla="*/ 411 h 33598"/>
              <a:gd name="connsiteX3" fmla="*/ 21959 w 30984"/>
              <a:gd name="connsiteY3" fmla="*/ 30946 h 33598"/>
              <a:gd name="connsiteX4" fmla="*/ 376 w 30984"/>
              <a:gd name="connsiteY4" fmla="*/ 30075 h 33598"/>
              <a:gd name="connsiteX0" fmla="*/ 2042 w 32666"/>
              <a:gd name="connsiteY0" fmla="*/ 30075 h 36744"/>
              <a:gd name="connsiteX1" fmla="*/ 28975 w 32666"/>
              <a:gd name="connsiteY1" fmla="*/ 3429 h 36744"/>
              <a:gd name="connsiteX0" fmla="*/ 315 w 32666"/>
              <a:gd name="connsiteY0" fmla="*/ 35316 h 36744"/>
              <a:gd name="connsiteX1" fmla="*/ 10904 w 32666"/>
              <a:gd name="connsiteY1" fmla="*/ 13820 h 36744"/>
              <a:gd name="connsiteX2" fmla="*/ 32193 w 32666"/>
              <a:gd name="connsiteY2" fmla="*/ 411 h 36744"/>
              <a:gd name="connsiteX3" fmla="*/ 23625 w 32666"/>
              <a:gd name="connsiteY3" fmla="*/ 30946 h 36744"/>
              <a:gd name="connsiteX4" fmla="*/ 315 w 32666"/>
              <a:gd name="connsiteY4" fmla="*/ 35316 h 36744"/>
              <a:gd name="connsiteX0" fmla="*/ 1981 w 32553"/>
              <a:gd name="connsiteY0" fmla="*/ 30000 h 36578"/>
              <a:gd name="connsiteX1" fmla="*/ 28914 w 32553"/>
              <a:gd name="connsiteY1" fmla="*/ 3354 h 36578"/>
              <a:gd name="connsiteX0" fmla="*/ 254 w 32553"/>
              <a:gd name="connsiteY0" fmla="*/ 35241 h 36578"/>
              <a:gd name="connsiteX1" fmla="*/ 11811 w 32553"/>
              <a:gd name="connsiteY1" fmla="*/ 14971 h 36578"/>
              <a:gd name="connsiteX2" fmla="*/ 32132 w 32553"/>
              <a:gd name="connsiteY2" fmla="*/ 336 h 36578"/>
              <a:gd name="connsiteX3" fmla="*/ 23564 w 32553"/>
              <a:gd name="connsiteY3" fmla="*/ 30871 h 36578"/>
              <a:gd name="connsiteX4" fmla="*/ 254 w 32553"/>
              <a:gd name="connsiteY4" fmla="*/ 35241 h 36578"/>
              <a:gd name="connsiteX0" fmla="*/ 0 w 32847"/>
              <a:gd name="connsiteY0" fmla="*/ 32896 h 36578"/>
              <a:gd name="connsiteX1" fmla="*/ 29208 w 32847"/>
              <a:gd name="connsiteY1" fmla="*/ 3354 h 36578"/>
              <a:gd name="connsiteX0" fmla="*/ 548 w 32847"/>
              <a:gd name="connsiteY0" fmla="*/ 35241 h 36578"/>
              <a:gd name="connsiteX1" fmla="*/ 12105 w 32847"/>
              <a:gd name="connsiteY1" fmla="*/ 14971 h 36578"/>
              <a:gd name="connsiteX2" fmla="*/ 32426 w 32847"/>
              <a:gd name="connsiteY2" fmla="*/ 336 h 36578"/>
              <a:gd name="connsiteX3" fmla="*/ 23858 w 32847"/>
              <a:gd name="connsiteY3" fmla="*/ 30871 h 36578"/>
              <a:gd name="connsiteX4" fmla="*/ 548 w 32847"/>
              <a:gd name="connsiteY4" fmla="*/ 35241 h 36578"/>
              <a:gd name="connsiteX0" fmla="*/ 0 w 32796"/>
              <a:gd name="connsiteY0" fmla="*/ 32831 h 36423"/>
              <a:gd name="connsiteX1" fmla="*/ 29208 w 32796"/>
              <a:gd name="connsiteY1" fmla="*/ 3289 h 36423"/>
              <a:gd name="connsiteX0" fmla="*/ 548 w 32796"/>
              <a:gd name="connsiteY0" fmla="*/ 35176 h 36423"/>
              <a:gd name="connsiteX1" fmla="*/ 13073 w 32796"/>
              <a:gd name="connsiteY1" fmla="*/ 16132 h 36423"/>
              <a:gd name="connsiteX2" fmla="*/ 32426 w 32796"/>
              <a:gd name="connsiteY2" fmla="*/ 271 h 36423"/>
              <a:gd name="connsiteX3" fmla="*/ 23858 w 32796"/>
              <a:gd name="connsiteY3" fmla="*/ 30806 h 36423"/>
              <a:gd name="connsiteX4" fmla="*/ 548 w 32796"/>
              <a:gd name="connsiteY4" fmla="*/ 35176 h 36423"/>
              <a:gd name="connsiteX0" fmla="*/ 63 w 33139"/>
              <a:gd name="connsiteY0" fmla="*/ 33015 h 36834"/>
              <a:gd name="connsiteX1" fmla="*/ 29271 w 33139"/>
              <a:gd name="connsiteY1" fmla="*/ 3473 h 36834"/>
              <a:gd name="connsiteX0" fmla="*/ 611 w 33139"/>
              <a:gd name="connsiteY0" fmla="*/ 35360 h 36834"/>
              <a:gd name="connsiteX1" fmla="*/ 8102 w 33139"/>
              <a:gd name="connsiteY1" fmla="*/ 13243 h 36834"/>
              <a:gd name="connsiteX2" fmla="*/ 32489 w 33139"/>
              <a:gd name="connsiteY2" fmla="*/ 455 h 36834"/>
              <a:gd name="connsiteX3" fmla="*/ 23921 w 33139"/>
              <a:gd name="connsiteY3" fmla="*/ 30990 h 36834"/>
              <a:gd name="connsiteX4" fmla="*/ 611 w 33139"/>
              <a:gd name="connsiteY4" fmla="*/ 35360 h 36834"/>
              <a:gd name="connsiteX0" fmla="*/ 0 w 32945"/>
              <a:gd name="connsiteY0" fmla="*/ 33276 h 37309"/>
              <a:gd name="connsiteX1" fmla="*/ 29208 w 32945"/>
              <a:gd name="connsiteY1" fmla="*/ 3734 h 37309"/>
              <a:gd name="connsiteX0" fmla="*/ 548 w 32945"/>
              <a:gd name="connsiteY0" fmla="*/ 35621 h 37309"/>
              <a:gd name="connsiteX1" fmla="*/ 10314 w 32945"/>
              <a:gd name="connsiteY1" fmla="*/ 10608 h 37309"/>
              <a:gd name="connsiteX2" fmla="*/ 32426 w 32945"/>
              <a:gd name="connsiteY2" fmla="*/ 716 h 37309"/>
              <a:gd name="connsiteX3" fmla="*/ 23858 w 32945"/>
              <a:gd name="connsiteY3" fmla="*/ 31251 h 37309"/>
              <a:gd name="connsiteX4" fmla="*/ 548 w 32945"/>
              <a:gd name="connsiteY4" fmla="*/ 35621 h 37309"/>
              <a:gd name="connsiteX0" fmla="*/ 2115 w 35086"/>
              <a:gd name="connsiteY0" fmla="*/ 3327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  <a:gd name="connsiteX0" fmla="*/ 2115 w 35086"/>
              <a:gd name="connsiteY0" fmla="*/ 3327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  <a:gd name="connsiteX0" fmla="*/ 2115 w 35086"/>
              <a:gd name="connsiteY0" fmla="*/ 3327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  <a:gd name="connsiteX0" fmla="*/ 2115 w 35086"/>
              <a:gd name="connsiteY0" fmla="*/ 3327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  <a:gd name="connsiteX0" fmla="*/ 2115 w 35086"/>
              <a:gd name="connsiteY0" fmla="*/ 3327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  <a:gd name="connsiteX0" fmla="*/ 2831 w 35086"/>
              <a:gd name="connsiteY0" fmla="*/ 3409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  <a:gd name="connsiteX0" fmla="*/ 2831 w 35086"/>
              <a:gd name="connsiteY0" fmla="*/ 3409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  <a:gd name="connsiteX0" fmla="*/ 2831 w 35086"/>
              <a:gd name="connsiteY0" fmla="*/ 3409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  <a:gd name="connsiteX0" fmla="*/ 2831 w 35086"/>
              <a:gd name="connsiteY0" fmla="*/ 3409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  <a:gd name="connsiteX0" fmla="*/ 2831 w 35086"/>
              <a:gd name="connsiteY0" fmla="*/ 3409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  <a:gd name="connsiteX0" fmla="*/ 2831 w 35086"/>
              <a:gd name="connsiteY0" fmla="*/ 3409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86" h="36318" fill="none" extrusionOk="0">
                <a:moveTo>
                  <a:pt x="2831" y="34096"/>
                </a:moveTo>
                <a:cubicBezTo>
                  <a:pt x="9602" y="25060"/>
                  <a:pt x="13282" y="19373"/>
                  <a:pt x="31323" y="3734"/>
                </a:cubicBezTo>
              </a:path>
              <a:path w="35086" h="36318" stroke="0" extrusionOk="0">
                <a:moveTo>
                  <a:pt x="307" y="34289"/>
                </a:moveTo>
                <a:cubicBezTo>
                  <a:pt x="-1950" y="30849"/>
                  <a:pt x="8835" y="14063"/>
                  <a:pt x="12429" y="10608"/>
                </a:cubicBezTo>
                <a:cubicBezTo>
                  <a:pt x="16023" y="7153"/>
                  <a:pt x="32284" y="-2724"/>
                  <a:pt x="34541" y="716"/>
                </a:cubicBezTo>
                <a:cubicBezTo>
                  <a:pt x="36798" y="4156"/>
                  <a:pt x="31679" y="25656"/>
                  <a:pt x="25973" y="31251"/>
                </a:cubicBezTo>
                <a:cubicBezTo>
                  <a:pt x="20267" y="36847"/>
                  <a:pt x="2564" y="37729"/>
                  <a:pt x="307" y="34289"/>
                </a:cubicBezTo>
                <a:close/>
              </a:path>
            </a:pathLst>
          </a:custGeom>
          <a:noFill/>
          <a:ln w="19050" cap="rnd">
            <a:solidFill>
              <a:srgbClr val="0070C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/>
          <a:lstStyle/>
          <a:p>
            <a:endParaRPr lang="es-AR"/>
          </a:p>
        </p:txBody>
      </p:sp>
      <p:sp>
        <p:nvSpPr>
          <p:cNvPr id="107" name="Arc 5"/>
          <p:cNvSpPr>
            <a:spLocks/>
          </p:cNvSpPr>
          <p:nvPr/>
        </p:nvSpPr>
        <p:spPr bwMode="auto">
          <a:xfrm rot="16362469">
            <a:off x="3097256" y="5498614"/>
            <a:ext cx="528597" cy="549405"/>
          </a:xfrm>
          <a:custGeom>
            <a:avLst/>
            <a:gdLst>
              <a:gd name="T0" fmla="*/ 0 w 21582"/>
              <a:gd name="T1" fmla="*/ 0 h 21600"/>
              <a:gd name="T2" fmla="*/ 0 w 21582"/>
              <a:gd name="T3" fmla="*/ 0 h 21600"/>
              <a:gd name="T4" fmla="*/ 0 w 21582"/>
              <a:gd name="T5" fmla="*/ 0 h 21600"/>
              <a:gd name="T6" fmla="*/ 0 60000 65536"/>
              <a:gd name="T7" fmla="*/ 0 60000 65536"/>
              <a:gd name="T8" fmla="*/ 0 60000 65536"/>
              <a:gd name="T9" fmla="*/ 0 w 21582"/>
              <a:gd name="T10" fmla="*/ 0 h 21600"/>
              <a:gd name="T11" fmla="*/ 21582 w 21582"/>
              <a:gd name="T12" fmla="*/ 21600 h 21600"/>
              <a:gd name="connsiteX0" fmla="*/ 0 w 21859"/>
              <a:gd name="connsiteY0" fmla="*/ 23314 h 24185"/>
              <a:gd name="connsiteX1" fmla="*/ 21859 w 21859"/>
              <a:gd name="connsiteY1" fmla="*/ 0 h 24185"/>
              <a:gd name="connsiteX0" fmla="*/ 0 w 21859"/>
              <a:gd name="connsiteY0" fmla="*/ 23314 h 24185"/>
              <a:gd name="connsiteX1" fmla="*/ 21567 w 21859"/>
              <a:gd name="connsiteY1" fmla="*/ 2585 h 24185"/>
              <a:gd name="connsiteX2" fmla="*/ 21583 w 21859"/>
              <a:gd name="connsiteY2" fmla="*/ 24185 h 24185"/>
              <a:gd name="connsiteX3" fmla="*/ 0 w 21859"/>
              <a:gd name="connsiteY3" fmla="*/ 23314 h 24185"/>
              <a:gd name="connsiteX0" fmla="*/ 0 w 21859"/>
              <a:gd name="connsiteY0" fmla="*/ 23438 h 24309"/>
              <a:gd name="connsiteX1" fmla="*/ 21859 w 21859"/>
              <a:gd name="connsiteY1" fmla="*/ 124 h 24309"/>
              <a:gd name="connsiteX0" fmla="*/ 0 w 21859"/>
              <a:gd name="connsiteY0" fmla="*/ 23438 h 24309"/>
              <a:gd name="connsiteX1" fmla="*/ 21567 w 21859"/>
              <a:gd name="connsiteY1" fmla="*/ 2709 h 24309"/>
              <a:gd name="connsiteX2" fmla="*/ 21583 w 21859"/>
              <a:gd name="connsiteY2" fmla="*/ 24309 h 24309"/>
              <a:gd name="connsiteX3" fmla="*/ 0 w 21859"/>
              <a:gd name="connsiteY3" fmla="*/ 23438 h 24309"/>
              <a:gd name="connsiteX0" fmla="*/ 633 w 23315"/>
              <a:gd name="connsiteY0" fmla="*/ 23438 h 24907"/>
              <a:gd name="connsiteX1" fmla="*/ 22492 w 23315"/>
              <a:gd name="connsiteY1" fmla="*/ 124 h 24907"/>
              <a:gd name="connsiteX0" fmla="*/ 633 w 23315"/>
              <a:gd name="connsiteY0" fmla="*/ 23438 h 24907"/>
              <a:gd name="connsiteX1" fmla="*/ 7206 w 23315"/>
              <a:gd name="connsiteY1" fmla="*/ 7007 h 24907"/>
              <a:gd name="connsiteX2" fmla="*/ 22200 w 23315"/>
              <a:gd name="connsiteY2" fmla="*/ 2709 h 24907"/>
              <a:gd name="connsiteX3" fmla="*/ 22216 w 23315"/>
              <a:gd name="connsiteY3" fmla="*/ 24309 h 24907"/>
              <a:gd name="connsiteX4" fmla="*/ 633 w 23315"/>
              <a:gd name="connsiteY4" fmla="*/ 23438 h 24907"/>
              <a:gd name="connsiteX0" fmla="*/ 683 w 23390"/>
              <a:gd name="connsiteY0" fmla="*/ 23438 h 24840"/>
              <a:gd name="connsiteX1" fmla="*/ 22542 w 23390"/>
              <a:gd name="connsiteY1" fmla="*/ 124 h 24840"/>
              <a:gd name="connsiteX0" fmla="*/ 683 w 23390"/>
              <a:gd name="connsiteY0" fmla="*/ 23438 h 24840"/>
              <a:gd name="connsiteX1" fmla="*/ 6910 w 23390"/>
              <a:gd name="connsiteY1" fmla="*/ 7931 h 24840"/>
              <a:gd name="connsiteX2" fmla="*/ 22250 w 23390"/>
              <a:gd name="connsiteY2" fmla="*/ 2709 h 24840"/>
              <a:gd name="connsiteX3" fmla="*/ 22266 w 23390"/>
              <a:gd name="connsiteY3" fmla="*/ 24309 h 24840"/>
              <a:gd name="connsiteX4" fmla="*/ 683 w 23390"/>
              <a:gd name="connsiteY4" fmla="*/ 23438 h 24840"/>
              <a:gd name="connsiteX0" fmla="*/ 683 w 24871"/>
              <a:gd name="connsiteY0" fmla="*/ 23888 h 25290"/>
              <a:gd name="connsiteX1" fmla="*/ 24871 w 24871"/>
              <a:gd name="connsiteY1" fmla="*/ 120 h 25290"/>
              <a:gd name="connsiteX0" fmla="*/ 683 w 24871"/>
              <a:gd name="connsiteY0" fmla="*/ 23888 h 25290"/>
              <a:gd name="connsiteX1" fmla="*/ 6910 w 24871"/>
              <a:gd name="connsiteY1" fmla="*/ 8381 h 25290"/>
              <a:gd name="connsiteX2" fmla="*/ 22250 w 24871"/>
              <a:gd name="connsiteY2" fmla="*/ 3159 h 25290"/>
              <a:gd name="connsiteX3" fmla="*/ 22266 w 24871"/>
              <a:gd name="connsiteY3" fmla="*/ 24759 h 25290"/>
              <a:gd name="connsiteX4" fmla="*/ 683 w 24871"/>
              <a:gd name="connsiteY4" fmla="*/ 23888 h 25290"/>
              <a:gd name="connsiteX0" fmla="*/ 683 w 24179"/>
              <a:gd name="connsiteY0" fmla="*/ 22059 h 23461"/>
              <a:gd name="connsiteX1" fmla="*/ 24179 w 24179"/>
              <a:gd name="connsiteY1" fmla="*/ 138 h 23461"/>
              <a:gd name="connsiteX0" fmla="*/ 683 w 24179"/>
              <a:gd name="connsiteY0" fmla="*/ 22059 h 23461"/>
              <a:gd name="connsiteX1" fmla="*/ 6910 w 24179"/>
              <a:gd name="connsiteY1" fmla="*/ 6552 h 23461"/>
              <a:gd name="connsiteX2" fmla="*/ 22250 w 24179"/>
              <a:gd name="connsiteY2" fmla="*/ 1330 h 23461"/>
              <a:gd name="connsiteX3" fmla="*/ 22266 w 24179"/>
              <a:gd name="connsiteY3" fmla="*/ 22930 h 23461"/>
              <a:gd name="connsiteX4" fmla="*/ 683 w 24179"/>
              <a:gd name="connsiteY4" fmla="*/ 22059 h 23461"/>
              <a:gd name="connsiteX0" fmla="*/ 683 w 24179"/>
              <a:gd name="connsiteY0" fmla="*/ 21921 h 23323"/>
              <a:gd name="connsiteX1" fmla="*/ 24179 w 24179"/>
              <a:gd name="connsiteY1" fmla="*/ 0 h 23323"/>
              <a:gd name="connsiteX0" fmla="*/ 683 w 24179"/>
              <a:gd name="connsiteY0" fmla="*/ 21921 h 23323"/>
              <a:gd name="connsiteX1" fmla="*/ 6910 w 24179"/>
              <a:gd name="connsiteY1" fmla="*/ 6414 h 23323"/>
              <a:gd name="connsiteX2" fmla="*/ 22250 w 24179"/>
              <a:gd name="connsiteY2" fmla="*/ 1192 h 23323"/>
              <a:gd name="connsiteX3" fmla="*/ 22266 w 24179"/>
              <a:gd name="connsiteY3" fmla="*/ 22792 h 23323"/>
              <a:gd name="connsiteX4" fmla="*/ 683 w 24179"/>
              <a:gd name="connsiteY4" fmla="*/ 21921 h 23323"/>
              <a:gd name="connsiteX0" fmla="*/ 376 w 23872"/>
              <a:gd name="connsiteY0" fmla="*/ 21921 h 23377"/>
              <a:gd name="connsiteX1" fmla="*/ 23872 w 23872"/>
              <a:gd name="connsiteY1" fmla="*/ 0 h 23377"/>
              <a:gd name="connsiteX0" fmla="*/ 376 w 23872"/>
              <a:gd name="connsiteY0" fmla="*/ 21921 h 23377"/>
              <a:gd name="connsiteX1" fmla="*/ 9238 w 23872"/>
              <a:gd name="connsiteY1" fmla="*/ 5666 h 23377"/>
              <a:gd name="connsiteX2" fmla="*/ 21943 w 23872"/>
              <a:gd name="connsiteY2" fmla="*/ 1192 h 23377"/>
              <a:gd name="connsiteX3" fmla="*/ 21959 w 23872"/>
              <a:gd name="connsiteY3" fmla="*/ 22792 h 23377"/>
              <a:gd name="connsiteX4" fmla="*/ 376 w 23872"/>
              <a:gd name="connsiteY4" fmla="*/ 21921 h 23377"/>
              <a:gd name="connsiteX0" fmla="*/ 376 w 30984"/>
              <a:gd name="connsiteY0" fmla="*/ 30075 h 33598"/>
              <a:gd name="connsiteX1" fmla="*/ 23872 w 30984"/>
              <a:gd name="connsiteY1" fmla="*/ 8154 h 33598"/>
              <a:gd name="connsiteX0" fmla="*/ 376 w 30984"/>
              <a:gd name="connsiteY0" fmla="*/ 30075 h 33598"/>
              <a:gd name="connsiteX1" fmla="*/ 9238 w 30984"/>
              <a:gd name="connsiteY1" fmla="*/ 13820 h 33598"/>
              <a:gd name="connsiteX2" fmla="*/ 30527 w 30984"/>
              <a:gd name="connsiteY2" fmla="*/ 411 h 33598"/>
              <a:gd name="connsiteX3" fmla="*/ 21959 w 30984"/>
              <a:gd name="connsiteY3" fmla="*/ 30946 h 33598"/>
              <a:gd name="connsiteX4" fmla="*/ 376 w 30984"/>
              <a:gd name="connsiteY4" fmla="*/ 30075 h 33598"/>
              <a:gd name="connsiteX0" fmla="*/ 376 w 30984"/>
              <a:gd name="connsiteY0" fmla="*/ 30075 h 33598"/>
              <a:gd name="connsiteX1" fmla="*/ 27309 w 30984"/>
              <a:gd name="connsiteY1" fmla="*/ 3429 h 33598"/>
              <a:gd name="connsiteX0" fmla="*/ 376 w 30984"/>
              <a:gd name="connsiteY0" fmla="*/ 30075 h 33598"/>
              <a:gd name="connsiteX1" fmla="*/ 9238 w 30984"/>
              <a:gd name="connsiteY1" fmla="*/ 13820 h 33598"/>
              <a:gd name="connsiteX2" fmla="*/ 30527 w 30984"/>
              <a:gd name="connsiteY2" fmla="*/ 411 h 33598"/>
              <a:gd name="connsiteX3" fmla="*/ 21959 w 30984"/>
              <a:gd name="connsiteY3" fmla="*/ 30946 h 33598"/>
              <a:gd name="connsiteX4" fmla="*/ 376 w 30984"/>
              <a:gd name="connsiteY4" fmla="*/ 30075 h 33598"/>
              <a:gd name="connsiteX0" fmla="*/ 2042 w 32666"/>
              <a:gd name="connsiteY0" fmla="*/ 30075 h 36744"/>
              <a:gd name="connsiteX1" fmla="*/ 28975 w 32666"/>
              <a:gd name="connsiteY1" fmla="*/ 3429 h 36744"/>
              <a:gd name="connsiteX0" fmla="*/ 315 w 32666"/>
              <a:gd name="connsiteY0" fmla="*/ 35316 h 36744"/>
              <a:gd name="connsiteX1" fmla="*/ 10904 w 32666"/>
              <a:gd name="connsiteY1" fmla="*/ 13820 h 36744"/>
              <a:gd name="connsiteX2" fmla="*/ 32193 w 32666"/>
              <a:gd name="connsiteY2" fmla="*/ 411 h 36744"/>
              <a:gd name="connsiteX3" fmla="*/ 23625 w 32666"/>
              <a:gd name="connsiteY3" fmla="*/ 30946 h 36744"/>
              <a:gd name="connsiteX4" fmla="*/ 315 w 32666"/>
              <a:gd name="connsiteY4" fmla="*/ 35316 h 36744"/>
              <a:gd name="connsiteX0" fmla="*/ 1981 w 32553"/>
              <a:gd name="connsiteY0" fmla="*/ 30000 h 36578"/>
              <a:gd name="connsiteX1" fmla="*/ 28914 w 32553"/>
              <a:gd name="connsiteY1" fmla="*/ 3354 h 36578"/>
              <a:gd name="connsiteX0" fmla="*/ 254 w 32553"/>
              <a:gd name="connsiteY0" fmla="*/ 35241 h 36578"/>
              <a:gd name="connsiteX1" fmla="*/ 11811 w 32553"/>
              <a:gd name="connsiteY1" fmla="*/ 14971 h 36578"/>
              <a:gd name="connsiteX2" fmla="*/ 32132 w 32553"/>
              <a:gd name="connsiteY2" fmla="*/ 336 h 36578"/>
              <a:gd name="connsiteX3" fmla="*/ 23564 w 32553"/>
              <a:gd name="connsiteY3" fmla="*/ 30871 h 36578"/>
              <a:gd name="connsiteX4" fmla="*/ 254 w 32553"/>
              <a:gd name="connsiteY4" fmla="*/ 35241 h 36578"/>
              <a:gd name="connsiteX0" fmla="*/ 0 w 32847"/>
              <a:gd name="connsiteY0" fmla="*/ 32896 h 36578"/>
              <a:gd name="connsiteX1" fmla="*/ 29208 w 32847"/>
              <a:gd name="connsiteY1" fmla="*/ 3354 h 36578"/>
              <a:gd name="connsiteX0" fmla="*/ 548 w 32847"/>
              <a:gd name="connsiteY0" fmla="*/ 35241 h 36578"/>
              <a:gd name="connsiteX1" fmla="*/ 12105 w 32847"/>
              <a:gd name="connsiteY1" fmla="*/ 14971 h 36578"/>
              <a:gd name="connsiteX2" fmla="*/ 32426 w 32847"/>
              <a:gd name="connsiteY2" fmla="*/ 336 h 36578"/>
              <a:gd name="connsiteX3" fmla="*/ 23858 w 32847"/>
              <a:gd name="connsiteY3" fmla="*/ 30871 h 36578"/>
              <a:gd name="connsiteX4" fmla="*/ 548 w 32847"/>
              <a:gd name="connsiteY4" fmla="*/ 35241 h 36578"/>
              <a:gd name="connsiteX0" fmla="*/ 0 w 32796"/>
              <a:gd name="connsiteY0" fmla="*/ 32831 h 36423"/>
              <a:gd name="connsiteX1" fmla="*/ 29208 w 32796"/>
              <a:gd name="connsiteY1" fmla="*/ 3289 h 36423"/>
              <a:gd name="connsiteX0" fmla="*/ 548 w 32796"/>
              <a:gd name="connsiteY0" fmla="*/ 35176 h 36423"/>
              <a:gd name="connsiteX1" fmla="*/ 13073 w 32796"/>
              <a:gd name="connsiteY1" fmla="*/ 16132 h 36423"/>
              <a:gd name="connsiteX2" fmla="*/ 32426 w 32796"/>
              <a:gd name="connsiteY2" fmla="*/ 271 h 36423"/>
              <a:gd name="connsiteX3" fmla="*/ 23858 w 32796"/>
              <a:gd name="connsiteY3" fmla="*/ 30806 h 36423"/>
              <a:gd name="connsiteX4" fmla="*/ 548 w 32796"/>
              <a:gd name="connsiteY4" fmla="*/ 35176 h 36423"/>
              <a:gd name="connsiteX0" fmla="*/ 63 w 33139"/>
              <a:gd name="connsiteY0" fmla="*/ 33015 h 36834"/>
              <a:gd name="connsiteX1" fmla="*/ 29271 w 33139"/>
              <a:gd name="connsiteY1" fmla="*/ 3473 h 36834"/>
              <a:gd name="connsiteX0" fmla="*/ 611 w 33139"/>
              <a:gd name="connsiteY0" fmla="*/ 35360 h 36834"/>
              <a:gd name="connsiteX1" fmla="*/ 8102 w 33139"/>
              <a:gd name="connsiteY1" fmla="*/ 13243 h 36834"/>
              <a:gd name="connsiteX2" fmla="*/ 32489 w 33139"/>
              <a:gd name="connsiteY2" fmla="*/ 455 h 36834"/>
              <a:gd name="connsiteX3" fmla="*/ 23921 w 33139"/>
              <a:gd name="connsiteY3" fmla="*/ 30990 h 36834"/>
              <a:gd name="connsiteX4" fmla="*/ 611 w 33139"/>
              <a:gd name="connsiteY4" fmla="*/ 35360 h 36834"/>
              <a:gd name="connsiteX0" fmla="*/ 0 w 32945"/>
              <a:gd name="connsiteY0" fmla="*/ 33276 h 37309"/>
              <a:gd name="connsiteX1" fmla="*/ 29208 w 32945"/>
              <a:gd name="connsiteY1" fmla="*/ 3734 h 37309"/>
              <a:gd name="connsiteX0" fmla="*/ 548 w 32945"/>
              <a:gd name="connsiteY0" fmla="*/ 35621 h 37309"/>
              <a:gd name="connsiteX1" fmla="*/ 10314 w 32945"/>
              <a:gd name="connsiteY1" fmla="*/ 10608 h 37309"/>
              <a:gd name="connsiteX2" fmla="*/ 32426 w 32945"/>
              <a:gd name="connsiteY2" fmla="*/ 716 h 37309"/>
              <a:gd name="connsiteX3" fmla="*/ 23858 w 32945"/>
              <a:gd name="connsiteY3" fmla="*/ 31251 h 37309"/>
              <a:gd name="connsiteX4" fmla="*/ 548 w 32945"/>
              <a:gd name="connsiteY4" fmla="*/ 35621 h 37309"/>
              <a:gd name="connsiteX0" fmla="*/ 2115 w 35086"/>
              <a:gd name="connsiteY0" fmla="*/ 3327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  <a:gd name="connsiteX0" fmla="*/ 2115 w 35086"/>
              <a:gd name="connsiteY0" fmla="*/ 3327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  <a:gd name="connsiteX0" fmla="*/ 2115 w 35086"/>
              <a:gd name="connsiteY0" fmla="*/ 3327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  <a:gd name="connsiteX0" fmla="*/ 2115 w 35086"/>
              <a:gd name="connsiteY0" fmla="*/ 3327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  <a:gd name="connsiteX0" fmla="*/ 2115 w 35086"/>
              <a:gd name="connsiteY0" fmla="*/ 3327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  <a:gd name="connsiteX0" fmla="*/ 2831 w 35086"/>
              <a:gd name="connsiteY0" fmla="*/ 3409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  <a:gd name="connsiteX0" fmla="*/ 2831 w 35086"/>
              <a:gd name="connsiteY0" fmla="*/ 3409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  <a:gd name="connsiteX0" fmla="*/ 2831 w 35086"/>
              <a:gd name="connsiteY0" fmla="*/ 3409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  <a:gd name="connsiteX0" fmla="*/ 2831 w 35086"/>
              <a:gd name="connsiteY0" fmla="*/ 3409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  <a:gd name="connsiteX0" fmla="*/ 2831 w 35086"/>
              <a:gd name="connsiteY0" fmla="*/ 3409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  <a:gd name="connsiteX0" fmla="*/ 2831 w 35086"/>
              <a:gd name="connsiteY0" fmla="*/ 3409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86" h="36318" fill="none" extrusionOk="0">
                <a:moveTo>
                  <a:pt x="2831" y="34096"/>
                </a:moveTo>
                <a:cubicBezTo>
                  <a:pt x="9602" y="25060"/>
                  <a:pt x="13282" y="19373"/>
                  <a:pt x="31323" y="3734"/>
                </a:cubicBezTo>
              </a:path>
              <a:path w="35086" h="36318" stroke="0" extrusionOk="0">
                <a:moveTo>
                  <a:pt x="307" y="34289"/>
                </a:moveTo>
                <a:cubicBezTo>
                  <a:pt x="-1950" y="30849"/>
                  <a:pt x="8835" y="14063"/>
                  <a:pt x="12429" y="10608"/>
                </a:cubicBezTo>
                <a:cubicBezTo>
                  <a:pt x="16023" y="7153"/>
                  <a:pt x="32284" y="-2724"/>
                  <a:pt x="34541" y="716"/>
                </a:cubicBezTo>
                <a:cubicBezTo>
                  <a:pt x="36798" y="4156"/>
                  <a:pt x="31679" y="25656"/>
                  <a:pt x="25973" y="31251"/>
                </a:cubicBezTo>
                <a:cubicBezTo>
                  <a:pt x="20267" y="36847"/>
                  <a:pt x="2564" y="37729"/>
                  <a:pt x="307" y="34289"/>
                </a:cubicBezTo>
                <a:close/>
              </a:path>
            </a:pathLst>
          </a:custGeom>
          <a:noFill/>
          <a:ln w="19050" cap="rnd">
            <a:solidFill>
              <a:srgbClr val="0070C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/>
          <a:lstStyle/>
          <a:p>
            <a:endParaRPr lang="es-AR"/>
          </a:p>
        </p:txBody>
      </p:sp>
      <p:sp>
        <p:nvSpPr>
          <p:cNvPr id="108" name="Arc 5"/>
          <p:cNvSpPr>
            <a:spLocks/>
          </p:cNvSpPr>
          <p:nvPr/>
        </p:nvSpPr>
        <p:spPr bwMode="auto">
          <a:xfrm rot="19526147">
            <a:off x="2639877" y="3935692"/>
            <a:ext cx="403091" cy="489442"/>
          </a:xfrm>
          <a:custGeom>
            <a:avLst/>
            <a:gdLst>
              <a:gd name="T0" fmla="*/ 0 w 21582"/>
              <a:gd name="T1" fmla="*/ 0 h 21600"/>
              <a:gd name="T2" fmla="*/ 0 w 21582"/>
              <a:gd name="T3" fmla="*/ 0 h 21600"/>
              <a:gd name="T4" fmla="*/ 0 w 21582"/>
              <a:gd name="T5" fmla="*/ 0 h 21600"/>
              <a:gd name="T6" fmla="*/ 0 60000 65536"/>
              <a:gd name="T7" fmla="*/ 0 60000 65536"/>
              <a:gd name="T8" fmla="*/ 0 60000 65536"/>
              <a:gd name="T9" fmla="*/ 0 w 21582"/>
              <a:gd name="T10" fmla="*/ 0 h 21600"/>
              <a:gd name="T11" fmla="*/ 21582 w 21582"/>
              <a:gd name="T12" fmla="*/ 21600 h 21600"/>
              <a:gd name="connsiteX0" fmla="*/ 0 w 21859"/>
              <a:gd name="connsiteY0" fmla="*/ 23314 h 24185"/>
              <a:gd name="connsiteX1" fmla="*/ 21859 w 21859"/>
              <a:gd name="connsiteY1" fmla="*/ 0 h 24185"/>
              <a:gd name="connsiteX0" fmla="*/ 0 w 21859"/>
              <a:gd name="connsiteY0" fmla="*/ 23314 h 24185"/>
              <a:gd name="connsiteX1" fmla="*/ 21567 w 21859"/>
              <a:gd name="connsiteY1" fmla="*/ 2585 h 24185"/>
              <a:gd name="connsiteX2" fmla="*/ 21583 w 21859"/>
              <a:gd name="connsiteY2" fmla="*/ 24185 h 24185"/>
              <a:gd name="connsiteX3" fmla="*/ 0 w 21859"/>
              <a:gd name="connsiteY3" fmla="*/ 23314 h 24185"/>
              <a:gd name="connsiteX0" fmla="*/ 0 w 21859"/>
              <a:gd name="connsiteY0" fmla="*/ 23438 h 24309"/>
              <a:gd name="connsiteX1" fmla="*/ 21859 w 21859"/>
              <a:gd name="connsiteY1" fmla="*/ 124 h 24309"/>
              <a:gd name="connsiteX0" fmla="*/ 0 w 21859"/>
              <a:gd name="connsiteY0" fmla="*/ 23438 h 24309"/>
              <a:gd name="connsiteX1" fmla="*/ 21567 w 21859"/>
              <a:gd name="connsiteY1" fmla="*/ 2709 h 24309"/>
              <a:gd name="connsiteX2" fmla="*/ 21583 w 21859"/>
              <a:gd name="connsiteY2" fmla="*/ 24309 h 24309"/>
              <a:gd name="connsiteX3" fmla="*/ 0 w 21859"/>
              <a:gd name="connsiteY3" fmla="*/ 23438 h 24309"/>
              <a:gd name="connsiteX0" fmla="*/ 633 w 23315"/>
              <a:gd name="connsiteY0" fmla="*/ 23438 h 24907"/>
              <a:gd name="connsiteX1" fmla="*/ 22492 w 23315"/>
              <a:gd name="connsiteY1" fmla="*/ 124 h 24907"/>
              <a:gd name="connsiteX0" fmla="*/ 633 w 23315"/>
              <a:gd name="connsiteY0" fmla="*/ 23438 h 24907"/>
              <a:gd name="connsiteX1" fmla="*/ 7206 w 23315"/>
              <a:gd name="connsiteY1" fmla="*/ 7007 h 24907"/>
              <a:gd name="connsiteX2" fmla="*/ 22200 w 23315"/>
              <a:gd name="connsiteY2" fmla="*/ 2709 h 24907"/>
              <a:gd name="connsiteX3" fmla="*/ 22216 w 23315"/>
              <a:gd name="connsiteY3" fmla="*/ 24309 h 24907"/>
              <a:gd name="connsiteX4" fmla="*/ 633 w 23315"/>
              <a:gd name="connsiteY4" fmla="*/ 23438 h 24907"/>
              <a:gd name="connsiteX0" fmla="*/ 683 w 23390"/>
              <a:gd name="connsiteY0" fmla="*/ 23438 h 24840"/>
              <a:gd name="connsiteX1" fmla="*/ 22542 w 23390"/>
              <a:gd name="connsiteY1" fmla="*/ 124 h 24840"/>
              <a:gd name="connsiteX0" fmla="*/ 683 w 23390"/>
              <a:gd name="connsiteY0" fmla="*/ 23438 h 24840"/>
              <a:gd name="connsiteX1" fmla="*/ 6910 w 23390"/>
              <a:gd name="connsiteY1" fmla="*/ 7931 h 24840"/>
              <a:gd name="connsiteX2" fmla="*/ 22250 w 23390"/>
              <a:gd name="connsiteY2" fmla="*/ 2709 h 24840"/>
              <a:gd name="connsiteX3" fmla="*/ 22266 w 23390"/>
              <a:gd name="connsiteY3" fmla="*/ 24309 h 24840"/>
              <a:gd name="connsiteX4" fmla="*/ 683 w 23390"/>
              <a:gd name="connsiteY4" fmla="*/ 23438 h 24840"/>
              <a:gd name="connsiteX0" fmla="*/ 683 w 24871"/>
              <a:gd name="connsiteY0" fmla="*/ 23888 h 25290"/>
              <a:gd name="connsiteX1" fmla="*/ 24871 w 24871"/>
              <a:gd name="connsiteY1" fmla="*/ 120 h 25290"/>
              <a:gd name="connsiteX0" fmla="*/ 683 w 24871"/>
              <a:gd name="connsiteY0" fmla="*/ 23888 h 25290"/>
              <a:gd name="connsiteX1" fmla="*/ 6910 w 24871"/>
              <a:gd name="connsiteY1" fmla="*/ 8381 h 25290"/>
              <a:gd name="connsiteX2" fmla="*/ 22250 w 24871"/>
              <a:gd name="connsiteY2" fmla="*/ 3159 h 25290"/>
              <a:gd name="connsiteX3" fmla="*/ 22266 w 24871"/>
              <a:gd name="connsiteY3" fmla="*/ 24759 h 25290"/>
              <a:gd name="connsiteX4" fmla="*/ 683 w 24871"/>
              <a:gd name="connsiteY4" fmla="*/ 23888 h 25290"/>
              <a:gd name="connsiteX0" fmla="*/ 683 w 24179"/>
              <a:gd name="connsiteY0" fmla="*/ 22059 h 23461"/>
              <a:gd name="connsiteX1" fmla="*/ 24179 w 24179"/>
              <a:gd name="connsiteY1" fmla="*/ 138 h 23461"/>
              <a:gd name="connsiteX0" fmla="*/ 683 w 24179"/>
              <a:gd name="connsiteY0" fmla="*/ 22059 h 23461"/>
              <a:gd name="connsiteX1" fmla="*/ 6910 w 24179"/>
              <a:gd name="connsiteY1" fmla="*/ 6552 h 23461"/>
              <a:gd name="connsiteX2" fmla="*/ 22250 w 24179"/>
              <a:gd name="connsiteY2" fmla="*/ 1330 h 23461"/>
              <a:gd name="connsiteX3" fmla="*/ 22266 w 24179"/>
              <a:gd name="connsiteY3" fmla="*/ 22930 h 23461"/>
              <a:gd name="connsiteX4" fmla="*/ 683 w 24179"/>
              <a:gd name="connsiteY4" fmla="*/ 22059 h 23461"/>
              <a:gd name="connsiteX0" fmla="*/ 683 w 24179"/>
              <a:gd name="connsiteY0" fmla="*/ 21921 h 23323"/>
              <a:gd name="connsiteX1" fmla="*/ 24179 w 24179"/>
              <a:gd name="connsiteY1" fmla="*/ 0 h 23323"/>
              <a:gd name="connsiteX0" fmla="*/ 683 w 24179"/>
              <a:gd name="connsiteY0" fmla="*/ 21921 h 23323"/>
              <a:gd name="connsiteX1" fmla="*/ 6910 w 24179"/>
              <a:gd name="connsiteY1" fmla="*/ 6414 h 23323"/>
              <a:gd name="connsiteX2" fmla="*/ 22250 w 24179"/>
              <a:gd name="connsiteY2" fmla="*/ 1192 h 23323"/>
              <a:gd name="connsiteX3" fmla="*/ 22266 w 24179"/>
              <a:gd name="connsiteY3" fmla="*/ 22792 h 23323"/>
              <a:gd name="connsiteX4" fmla="*/ 683 w 24179"/>
              <a:gd name="connsiteY4" fmla="*/ 21921 h 23323"/>
              <a:gd name="connsiteX0" fmla="*/ 376 w 23872"/>
              <a:gd name="connsiteY0" fmla="*/ 21921 h 23377"/>
              <a:gd name="connsiteX1" fmla="*/ 23872 w 23872"/>
              <a:gd name="connsiteY1" fmla="*/ 0 h 23377"/>
              <a:gd name="connsiteX0" fmla="*/ 376 w 23872"/>
              <a:gd name="connsiteY0" fmla="*/ 21921 h 23377"/>
              <a:gd name="connsiteX1" fmla="*/ 9238 w 23872"/>
              <a:gd name="connsiteY1" fmla="*/ 5666 h 23377"/>
              <a:gd name="connsiteX2" fmla="*/ 21943 w 23872"/>
              <a:gd name="connsiteY2" fmla="*/ 1192 h 23377"/>
              <a:gd name="connsiteX3" fmla="*/ 21959 w 23872"/>
              <a:gd name="connsiteY3" fmla="*/ 22792 h 23377"/>
              <a:gd name="connsiteX4" fmla="*/ 376 w 23872"/>
              <a:gd name="connsiteY4" fmla="*/ 21921 h 23377"/>
              <a:gd name="connsiteX0" fmla="*/ 376 w 30984"/>
              <a:gd name="connsiteY0" fmla="*/ 30075 h 33598"/>
              <a:gd name="connsiteX1" fmla="*/ 23872 w 30984"/>
              <a:gd name="connsiteY1" fmla="*/ 8154 h 33598"/>
              <a:gd name="connsiteX0" fmla="*/ 376 w 30984"/>
              <a:gd name="connsiteY0" fmla="*/ 30075 h 33598"/>
              <a:gd name="connsiteX1" fmla="*/ 9238 w 30984"/>
              <a:gd name="connsiteY1" fmla="*/ 13820 h 33598"/>
              <a:gd name="connsiteX2" fmla="*/ 30527 w 30984"/>
              <a:gd name="connsiteY2" fmla="*/ 411 h 33598"/>
              <a:gd name="connsiteX3" fmla="*/ 21959 w 30984"/>
              <a:gd name="connsiteY3" fmla="*/ 30946 h 33598"/>
              <a:gd name="connsiteX4" fmla="*/ 376 w 30984"/>
              <a:gd name="connsiteY4" fmla="*/ 30075 h 33598"/>
              <a:gd name="connsiteX0" fmla="*/ 376 w 30984"/>
              <a:gd name="connsiteY0" fmla="*/ 30075 h 33598"/>
              <a:gd name="connsiteX1" fmla="*/ 27309 w 30984"/>
              <a:gd name="connsiteY1" fmla="*/ 3429 h 33598"/>
              <a:gd name="connsiteX0" fmla="*/ 376 w 30984"/>
              <a:gd name="connsiteY0" fmla="*/ 30075 h 33598"/>
              <a:gd name="connsiteX1" fmla="*/ 9238 w 30984"/>
              <a:gd name="connsiteY1" fmla="*/ 13820 h 33598"/>
              <a:gd name="connsiteX2" fmla="*/ 30527 w 30984"/>
              <a:gd name="connsiteY2" fmla="*/ 411 h 33598"/>
              <a:gd name="connsiteX3" fmla="*/ 21959 w 30984"/>
              <a:gd name="connsiteY3" fmla="*/ 30946 h 33598"/>
              <a:gd name="connsiteX4" fmla="*/ 376 w 30984"/>
              <a:gd name="connsiteY4" fmla="*/ 30075 h 33598"/>
              <a:gd name="connsiteX0" fmla="*/ 2042 w 32666"/>
              <a:gd name="connsiteY0" fmla="*/ 30075 h 36744"/>
              <a:gd name="connsiteX1" fmla="*/ 28975 w 32666"/>
              <a:gd name="connsiteY1" fmla="*/ 3429 h 36744"/>
              <a:gd name="connsiteX0" fmla="*/ 315 w 32666"/>
              <a:gd name="connsiteY0" fmla="*/ 35316 h 36744"/>
              <a:gd name="connsiteX1" fmla="*/ 10904 w 32666"/>
              <a:gd name="connsiteY1" fmla="*/ 13820 h 36744"/>
              <a:gd name="connsiteX2" fmla="*/ 32193 w 32666"/>
              <a:gd name="connsiteY2" fmla="*/ 411 h 36744"/>
              <a:gd name="connsiteX3" fmla="*/ 23625 w 32666"/>
              <a:gd name="connsiteY3" fmla="*/ 30946 h 36744"/>
              <a:gd name="connsiteX4" fmla="*/ 315 w 32666"/>
              <a:gd name="connsiteY4" fmla="*/ 35316 h 36744"/>
              <a:gd name="connsiteX0" fmla="*/ 1981 w 32553"/>
              <a:gd name="connsiteY0" fmla="*/ 30000 h 36578"/>
              <a:gd name="connsiteX1" fmla="*/ 28914 w 32553"/>
              <a:gd name="connsiteY1" fmla="*/ 3354 h 36578"/>
              <a:gd name="connsiteX0" fmla="*/ 254 w 32553"/>
              <a:gd name="connsiteY0" fmla="*/ 35241 h 36578"/>
              <a:gd name="connsiteX1" fmla="*/ 11811 w 32553"/>
              <a:gd name="connsiteY1" fmla="*/ 14971 h 36578"/>
              <a:gd name="connsiteX2" fmla="*/ 32132 w 32553"/>
              <a:gd name="connsiteY2" fmla="*/ 336 h 36578"/>
              <a:gd name="connsiteX3" fmla="*/ 23564 w 32553"/>
              <a:gd name="connsiteY3" fmla="*/ 30871 h 36578"/>
              <a:gd name="connsiteX4" fmla="*/ 254 w 32553"/>
              <a:gd name="connsiteY4" fmla="*/ 35241 h 36578"/>
              <a:gd name="connsiteX0" fmla="*/ 0 w 32847"/>
              <a:gd name="connsiteY0" fmla="*/ 32896 h 36578"/>
              <a:gd name="connsiteX1" fmla="*/ 29208 w 32847"/>
              <a:gd name="connsiteY1" fmla="*/ 3354 h 36578"/>
              <a:gd name="connsiteX0" fmla="*/ 548 w 32847"/>
              <a:gd name="connsiteY0" fmla="*/ 35241 h 36578"/>
              <a:gd name="connsiteX1" fmla="*/ 12105 w 32847"/>
              <a:gd name="connsiteY1" fmla="*/ 14971 h 36578"/>
              <a:gd name="connsiteX2" fmla="*/ 32426 w 32847"/>
              <a:gd name="connsiteY2" fmla="*/ 336 h 36578"/>
              <a:gd name="connsiteX3" fmla="*/ 23858 w 32847"/>
              <a:gd name="connsiteY3" fmla="*/ 30871 h 36578"/>
              <a:gd name="connsiteX4" fmla="*/ 548 w 32847"/>
              <a:gd name="connsiteY4" fmla="*/ 35241 h 36578"/>
              <a:gd name="connsiteX0" fmla="*/ 0 w 32796"/>
              <a:gd name="connsiteY0" fmla="*/ 32831 h 36423"/>
              <a:gd name="connsiteX1" fmla="*/ 29208 w 32796"/>
              <a:gd name="connsiteY1" fmla="*/ 3289 h 36423"/>
              <a:gd name="connsiteX0" fmla="*/ 548 w 32796"/>
              <a:gd name="connsiteY0" fmla="*/ 35176 h 36423"/>
              <a:gd name="connsiteX1" fmla="*/ 13073 w 32796"/>
              <a:gd name="connsiteY1" fmla="*/ 16132 h 36423"/>
              <a:gd name="connsiteX2" fmla="*/ 32426 w 32796"/>
              <a:gd name="connsiteY2" fmla="*/ 271 h 36423"/>
              <a:gd name="connsiteX3" fmla="*/ 23858 w 32796"/>
              <a:gd name="connsiteY3" fmla="*/ 30806 h 36423"/>
              <a:gd name="connsiteX4" fmla="*/ 548 w 32796"/>
              <a:gd name="connsiteY4" fmla="*/ 35176 h 36423"/>
              <a:gd name="connsiteX0" fmla="*/ 63 w 33139"/>
              <a:gd name="connsiteY0" fmla="*/ 33015 h 36834"/>
              <a:gd name="connsiteX1" fmla="*/ 29271 w 33139"/>
              <a:gd name="connsiteY1" fmla="*/ 3473 h 36834"/>
              <a:gd name="connsiteX0" fmla="*/ 611 w 33139"/>
              <a:gd name="connsiteY0" fmla="*/ 35360 h 36834"/>
              <a:gd name="connsiteX1" fmla="*/ 8102 w 33139"/>
              <a:gd name="connsiteY1" fmla="*/ 13243 h 36834"/>
              <a:gd name="connsiteX2" fmla="*/ 32489 w 33139"/>
              <a:gd name="connsiteY2" fmla="*/ 455 h 36834"/>
              <a:gd name="connsiteX3" fmla="*/ 23921 w 33139"/>
              <a:gd name="connsiteY3" fmla="*/ 30990 h 36834"/>
              <a:gd name="connsiteX4" fmla="*/ 611 w 33139"/>
              <a:gd name="connsiteY4" fmla="*/ 35360 h 36834"/>
              <a:gd name="connsiteX0" fmla="*/ 0 w 32945"/>
              <a:gd name="connsiteY0" fmla="*/ 33276 h 37309"/>
              <a:gd name="connsiteX1" fmla="*/ 29208 w 32945"/>
              <a:gd name="connsiteY1" fmla="*/ 3734 h 37309"/>
              <a:gd name="connsiteX0" fmla="*/ 548 w 32945"/>
              <a:gd name="connsiteY0" fmla="*/ 35621 h 37309"/>
              <a:gd name="connsiteX1" fmla="*/ 10314 w 32945"/>
              <a:gd name="connsiteY1" fmla="*/ 10608 h 37309"/>
              <a:gd name="connsiteX2" fmla="*/ 32426 w 32945"/>
              <a:gd name="connsiteY2" fmla="*/ 716 h 37309"/>
              <a:gd name="connsiteX3" fmla="*/ 23858 w 32945"/>
              <a:gd name="connsiteY3" fmla="*/ 31251 h 37309"/>
              <a:gd name="connsiteX4" fmla="*/ 548 w 32945"/>
              <a:gd name="connsiteY4" fmla="*/ 35621 h 37309"/>
              <a:gd name="connsiteX0" fmla="*/ 2115 w 35086"/>
              <a:gd name="connsiteY0" fmla="*/ 3327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  <a:gd name="connsiteX0" fmla="*/ 2115 w 35086"/>
              <a:gd name="connsiteY0" fmla="*/ 3327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  <a:gd name="connsiteX0" fmla="*/ 2115 w 35086"/>
              <a:gd name="connsiteY0" fmla="*/ 3327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  <a:gd name="connsiteX0" fmla="*/ 2115 w 35086"/>
              <a:gd name="connsiteY0" fmla="*/ 3327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  <a:gd name="connsiteX0" fmla="*/ 2115 w 35086"/>
              <a:gd name="connsiteY0" fmla="*/ 3327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  <a:gd name="connsiteX0" fmla="*/ 2831 w 35086"/>
              <a:gd name="connsiteY0" fmla="*/ 3409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  <a:gd name="connsiteX0" fmla="*/ 2831 w 35086"/>
              <a:gd name="connsiteY0" fmla="*/ 3409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  <a:gd name="connsiteX0" fmla="*/ 2831 w 35086"/>
              <a:gd name="connsiteY0" fmla="*/ 3409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  <a:gd name="connsiteX0" fmla="*/ 2831 w 35086"/>
              <a:gd name="connsiteY0" fmla="*/ 3409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  <a:gd name="connsiteX0" fmla="*/ 2831 w 35086"/>
              <a:gd name="connsiteY0" fmla="*/ 3409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  <a:gd name="connsiteX0" fmla="*/ 2831 w 35086"/>
              <a:gd name="connsiteY0" fmla="*/ 34096 h 36318"/>
              <a:gd name="connsiteX1" fmla="*/ 31323 w 35086"/>
              <a:gd name="connsiteY1" fmla="*/ 3734 h 36318"/>
              <a:gd name="connsiteX0" fmla="*/ 307 w 35086"/>
              <a:gd name="connsiteY0" fmla="*/ 34289 h 36318"/>
              <a:gd name="connsiteX1" fmla="*/ 12429 w 35086"/>
              <a:gd name="connsiteY1" fmla="*/ 10608 h 36318"/>
              <a:gd name="connsiteX2" fmla="*/ 34541 w 35086"/>
              <a:gd name="connsiteY2" fmla="*/ 716 h 36318"/>
              <a:gd name="connsiteX3" fmla="*/ 25973 w 35086"/>
              <a:gd name="connsiteY3" fmla="*/ 31251 h 36318"/>
              <a:gd name="connsiteX4" fmla="*/ 307 w 35086"/>
              <a:gd name="connsiteY4" fmla="*/ 34289 h 3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86" h="36318" fill="none" extrusionOk="0">
                <a:moveTo>
                  <a:pt x="2831" y="34096"/>
                </a:moveTo>
                <a:cubicBezTo>
                  <a:pt x="9602" y="25060"/>
                  <a:pt x="13282" y="19373"/>
                  <a:pt x="31323" y="3734"/>
                </a:cubicBezTo>
              </a:path>
              <a:path w="35086" h="36318" stroke="0" extrusionOk="0">
                <a:moveTo>
                  <a:pt x="307" y="34289"/>
                </a:moveTo>
                <a:cubicBezTo>
                  <a:pt x="-1950" y="30849"/>
                  <a:pt x="8835" y="14063"/>
                  <a:pt x="12429" y="10608"/>
                </a:cubicBezTo>
                <a:cubicBezTo>
                  <a:pt x="16023" y="7153"/>
                  <a:pt x="32284" y="-2724"/>
                  <a:pt x="34541" y="716"/>
                </a:cubicBezTo>
                <a:cubicBezTo>
                  <a:pt x="36798" y="4156"/>
                  <a:pt x="31679" y="25656"/>
                  <a:pt x="25973" y="31251"/>
                </a:cubicBezTo>
                <a:cubicBezTo>
                  <a:pt x="20267" y="36847"/>
                  <a:pt x="2564" y="37729"/>
                  <a:pt x="307" y="34289"/>
                </a:cubicBezTo>
                <a:close/>
              </a:path>
            </a:pathLst>
          </a:custGeom>
          <a:noFill/>
          <a:ln w="19050" cap="rnd">
            <a:solidFill>
              <a:srgbClr val="0070C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/>
          <a:lstStyle/>
          <a:p>
            <a:endParaRPr lang="es-AR"/>
          </a:p>
        </p:txBody>
      </p:sp>
      <p:cxnSp>
        <p:nvCxnSpPr>
          <p:cNvPr id="71" name="Conector angular 70"/>
          <p:cNvCxnSpPr>
            <a:endCxn id="59" idx="0"/>
          </p:cNvCxnSpPr>
          <p:nvPr/>
        </p:nvCxnSpPr>
        <p:spPr>
          <a:xfrm>
            <a:off x="2732683" y="2345050"/>
            <a:ext cx="2128864" cy="792369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4" name="Conector recto de flecha 93"/>
          <p:cNvCxnSpPr/>
          <p:nvPr/>
        </p:nvCxnSpPr>
        <p:spPr>
          <a:xfrm>
            <a:off x="3090129" y="2345050"/>
            <a:ext cx="0" cy="43587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7" name="Conector recto de flecha 96"/>
          <p:cNvCxnSpPr/>
          <p:nvPr/>
        </p:nvCxnSpPr>
        <p:spPr>
          <a:xfrm flipV="1">
            <a:off x="6860013" y="6086695"/>
            <a:ext cx="553431" cy="660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9" name="Conector angular 108"/>
          <p:cNvCxnSpPr/>
          <p:nvPr/>
        </p:nvCxnSpPr>
        <p:spPr>
          <a:xfrm rot="5400000">
            <a:off x="6403866" y="2492486"/>
            <a:ext cx="471979" cy="184768"/>
          </a:xfrm>
          <a:prstGeom prst="bentConnector3">
            <a:avLst>
              <a:gd name="adj1" fmla="val -1332"/>
            </a:avLst>
          </a:prstGeom>
          <a:ln>
            <a:prstDash val="dash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99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0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1" grpId="0"/>
      <p:bldP spid="52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7" grpId="0" animBg="1"/>
      <p:bldP spid="78" grpId="0" animBg="1"/>
      <p:bldP spid="79" grpId="0"/>
      <p:bldP spid="81" grpId="0" animBg="1"/>
      <p:bldP spid="82" grpId="0"/>
      <p:bldP spid="83" grpId="0"/>
      <p:bldP spid="84" grpId="0" animBg="1"/>
      <p:bldP spid="85" grpId="0" animBg="1"/>
      <p:bldP spid="86" grpId="0" animBg="1"/>
      <p:bldP spid="87" grpId="0" animBg="1"/>
      <p:bldP spid="96" grpId="0"/>
      <p:bldP spid="98" grpId="0" animBg="1"/>
      <p:bldP spid="105" grpId="0" animBg="1"/>
      <p:bldP spid="106" grpId="0" animBg="1"/>
      <p:bldP spid="107" grpId="0" animBg="1"/>
      <p:bldP spid="10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68" b="97561" l="3039" r="96685">
                        <a14:foregroundMark x1="49448" y1="30732" x2="49448" y2="30732"/>
                        <a14:foregroundMark x1="51934" y1="42927" x2="51934" y2="42927"/>
                        <a14:foregroundMark x1="75967" y1="69756" x2="75967" y2="69756"/>
                        <a14:foregroundMark x1="46133" y1="74146" x2="46133" y2="74146"/>
                        <a14:foregroundMark x1="14088" y1="69756" x2="14088" y2="6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250" y="1350562"/>
            <a:ext cx="1214239" cy="70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35 CuadroTexto"/>
          <p:cNvSpPr txBox="1"/>
          <p:nvPr/>
        </p:nvSpPr>
        <p:spPr>
          <a:xfrm>
            <a:off x="1786947" y="2021118"/>
            <a:ext cx="2794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PRESIDENCIA DE LA NACIÓN</a:t>
            </a:r>
            <a:endParaRPr lang="es-ES" sz="1600" b="1" dirty="0"/>
          </a:p>
        </p:txBody>
      </p:sp>
      <p:cxnSp>
        <p:nvCxnSpPr>
          <p:cNvPr id="38" name="37 Conector recto"/>
          <p:cNvCxnSpPr/>
          <p:nvPr/>
        </p:nvCxnSpPr>
        <p:spPr>
          <a:xfrm>
            <a:off x="526162" y="2359672"/>
            <a:ext cx="5277702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4 Grupo"/>
          <p:cNvGrpSpPr/>
          <p:nvPr/>
        </p:nvGrpSpPr>
        <p:grpSpPr>
          <a:xfrm>
            <a:off x="6423241" y="2109147"/>
            <a:ext cx="2463707" cy="2832021"/>
            <a:chOff x="6423241" y="2109147"/>
            <a:chExt cx="2463707" cy="2832021"/>
          </a:xfrm>
        </p:grpSpPr>
        <p:sp>
          <p:nvSpPr>
            <p:cNvPr id="107" name="106 Rectángulo"/>
            <p:cNvSpPr/>
            <p:nvPr/>
          </p:nvSpPr>
          <p:spPr>
            <a:xfrm>
              <a:off x="6582692" y="2190395"/>
              <a:ext cx="2304256" cy="27507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6" name="105 Rectángulo"/>
            <p:cNvSpPr/>
            <p:nvPr/>
          </p:nvSpPr>
          <p:spPr>
            <a:xfrm>
              <a:off x="6661653" y="2765562"/>
              <a:ext cx="2016224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altLang="es-ES" sz="1400" dirty="0">
                  <a:solidFill>
                    <a:srgbClr val="000000"/>
                  </a:solidFill>
                  <a:latin typeface="Calibri" pitchFamily="-1" charset="0"/>
                </a:rPr>
                <a:t>El </a:t>
              </a:r>
              <a:r>
                <a:rPr lang="es-ES" altLang="es-ES" sz="1400" b="1" dirty="0">
                  <a:solidFill>
                    <a:schemeClr val="tx2"/>
                  </a:solidFill>
                  <a:latin typeface="Calibri" pitchFamily="-1" charset="0"/>
                </a:rPr>
                <a:t>sistema de control interno </a:t>
              </a:r>
              <a:r>
                <a:rPr lang="es-ES" altLang="es-ES" sz="1400" dirty="0">
                  <a:solidFill>
                    <a:srgbClr val="000000"/>
                  </a:solidFill>
                  <a:latin typeface="Calibri" pitchFamily="-1" charset="0"/>
                </a:rPr>
                <a:t>queda conformado por la </a:t>
              </a:r>
              <a:r>
                <a:rPr lang="es-ES" altLang="es-ES" sz="1400" b="1" dirty="0">
                  <a:solidFill>
                    <a:srgbClr val="000000"/>
                  </a:solidFill>
                  <a:latin typeface="Calibri" pitchFamily="-1" charset="0"/>
                </a:rPr>
                <a:t>SIGEN </a:t>
              </a:r>
              <a:r>
                <a:rPr lang="es-ES" altLang="es-ES" sz="1400" dirty="0">
                  <a:solidFill>
                    <a:srgbClr val="000000"/>
                  </a:solidFill>
                  <a:latin typeface="Calibri" pitchFamily="-1" charset="0"/>
                </a:rPr>
                <a:t>y por las Unidades de Auditoría Interna creadas en cada jurisdicción y entidad.</a:t>
              </a:r>
              <a:endParaRPr lang="es-AR" altLang="es-ES" sz="1400" dirty="0">
                <a:solidFill>
                  <a:srgbClr val="000000"/>
                </a:solidFill>
                <a:latin typeface="Calibri" pitchFamily="-1" charset="0"/>
              </a:endParaRPr>
            </a:p>
          </p:txBody>
        </p:sp>
        <p:sp>
          <p:nvSpPr>
            <p:cNvPr id="108" name="107 Rectángulo"/>
            <p:cNvSpPr/>
            <p:nvPr/>
          </p:nvSpPr>
          <p:spPr>
            <a:xfrm>
              <a:off x="6423241" y="2109147"/>
              <a:ext cx="2232248" cy="27669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2075">
                <a:defRPr/>
              </a:pPr>
              <a:r>
                <a:rPr lang="es-AR" altLang="es-ES" sz="1400" dirty="0">
                  <a:solidFill>
                    <a:srgbClr val="FFFFFF"/>
                  </a:solidFill>
                  <a:latin typeface="Calibri" pitchFamily="-1" charset="0"/>
                </a:rPr>
                <a:t>ASPECTO ORGÁNICO</a:t>
              </a:r>
            </a:p>
          </p:txBody>
        </p:sp>
        <p:sp>
          <p:nvSpPr>
            <p:cNvPr id="109" name="108 Triángulo isósceles"/>
            <p:cNvSpPr/>
            <p:nvPr/>
          </p:nvSpPr>
          <p:spPr>
            <a:xfrm flipV="1">
              <a:off x="6423241" y="2385836"/>
              <a:ext cx="164983" cy="123747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395536" y="2189347"/>
            <a:ext cx="5408328" cy="2535797"/>
            <a:chOff x="395536" y="2189347"/>
            <a:chExt cx="5408328" cy="2535797"/>
          </a:xfrm>
        </p:grpSpPr>
        <p:sp>
          <p:nvSpPr>
            <p:cNvPr id="70" name="69 Redondear rectángulo de esquina diagonal"/>
            <p:cNvSpPr/>
            <p:nvPr/>
          </p:nvSpPr>
          <p:spPr>
            <a:xfrm>
              <a:off x="3155285" y="2796454"/>
              <a:ext cx="2648579" cy="898858"/>
            </a:xfrm>
            <a:prstGeom prst="round2Diag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AR" sz="1400" b="1" dirty="0">
                  <a:solidFill>
                    <a:srgbClr val="FFFFFF"/>
                  </a:solidFill>
                </a:rPr>
                <a:t>MINISTERIOS</a:t>
              </a:r>
            </a:p>
          </p:txBody>
        </p:sp>
        <p:sp>
          <p:nvSpPr>
            <p:cNvPr id="48" name="Line 68"/>
            <p:cNvSpPr>
              <a:spLocks noChangeShapeType="1"/>
            </p:cNvSpPr>
            <p:nvPr/>
          </p:nvSpPr>
          <p:spPr bwMode="auto">
            <a:xfrm rot="6780000" flipH="1" flipV="1">
              <a:off x="2603173" y="2914226"/>
              <a:ext cx="382574" cy="901288"/>
            </a:xfrm>
            <a:prstGeom prst="line">
              <a:avLst/>
            </a:prstGeom>
            <a:noFill/>
            <a:ln w="19050">
              <a:solidFill>
                <a:srgbClr val="00AAE6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latin typeface="+mj-lt"/>
              </a:endParaRPr>
            </a:p>
          </p:txBody>
        </p:sp>
        <p:sp>
          <p:nvSpPr>
            <p:cNvPr id="52" name="Line 68"/>
            <p:cNvSpPr>
              <a:spLocks noChangeShapeType="1"/>
            </p:cNvSpPr>
            <p:nvPr/>
          </p:nvSpPr>
          <p:spPr bwMode="auto">
            <a:xfrm rot="6780000">
              <a:off x="2628019" y="3424804"/>
              <a:ext cx="290148" cy="676737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4" name="Arc 5"/>
            <p:cNvSpPr>
              <a:spLocks/>
            </p:cNvSpPr>
            <p:nvPr/>
          </p:nvSpPr>
          <p:spPr bwMode="auto">
            <a:xfrm>
              <a:off x="3565422" y="2858860"/>
              <a:ext cx="730223" cy="491980"/>
            </a:xfrm>
            <a:custGeom>
              <a:avLst/>
              <a:gdLst>
                <a:gd name="T0" fmla="*/ 0 w 21582"/>
                <a:gd name="T1" fmla="*/ 0 h 21600"/>
                <a:gd name="T2" fmla="*/ 0 w 21582"/>
                <a:gd name="T3" fmla="*/ 0 h 21600"/>
                <a:gd name="T4" fmla="*/ 0 w 2158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82"/>
                <a:gd name="T10" fmla="*/ 0 h 21600"/>
                <a:gd name="T11" fmla="*/ 21582 w 21582"/>
                <a:gd name="T12" fmla="*/ 21600 h 21600"/>
                <a:gd name="connsiteX0" fmla="*/ 0 w 21859"/>
                <a:gd name="connsiteY0" fmla="*/ 23314 h 24185"/>
                <a:gd name="connsiteX1" fmla="*/ 21859 w 21859"/>
                <a:gd name="connsiteY1" fmla="*/ 0 h 24185"/>
                <a:gd name="connsiteX0" fmla="*/ 0 w 21859"/>
                <a:gd name="connsiteY0" fmla="*/ 23314 h 24185"/>
                <a:gd name="connsiteX1" fmla="*/ 21567 w 21859"/>
                <a:gd name="connsiteY1" fmla="*/ 2585 h 24185"/>
                <a:gd name="connsiteX2" fmla="*/ 21583 w 21859"/>
                <a:gd name="connsiteY2" fmla="*/ 24185 h 24185"/>
                <a:gd name="connsiteX3" fmla="*/ 0 w 21859"/>
                <a:gd name="connsiteY3" fmla="*/ 23314 h 24185"/>
                <a:gd name="connsiteX0" fmla="*/ 0 w 21859"/>
                <a:gd name="connsiteY0" fmla="*/ 23438 h 24309"/>
                <a:gd name="connsiteX1" fmla="*/ 21859 w 21859"/>
                <a:gd name="connsiteY1" fmla="*/ 124 h 24309"/>
                <a:gd name="connsiteX0" fmla="*/ 0 w 21859"/>
                <a:gd name="connsiteY0" fmla="*/ 23438 h 24309"/>
                <a:gd name="connsiteX1" fmla="*/ 21567 w 21859"/>
                <a:gd name="connsiteY1" fmla="*/ 2709 h 24309"/>
                <a:gd name="connsiteX2" fmla="*/ 21583 w 21859"/>
                <a:gd name="connsiteY2" fmla="*/ 24309 h 24309"/>
                <a:gd name="connsiteX3" fmla="*/ 0 w 21859"/>
                <a:gd name="connsiteY3" fmla="*/ 23438 h 24309"/>
                <a:gd name="connsiteX0" fmla="*/ 633 w 23315"/>
                <a:gd name="connsiteY0" fmla="*/ 23438 h 24907"/>
                <a:gd name="connsiteX1" fmla="*/ 22492 w 23315"/>
                <a:gd name="connsiteY1" fmla="*/ 124 h 24907"/>
                <a:gd name="connsiteX0" fmla="*/ 633 w 23315"/>
                <a:gd name="connsiteY0" fmla="*/ 23438 h 24907"/>
                <a:gd name="connsiteX1" fmla="*/ 7206 w 23315"/>
                <a:gd name="connsiteY1" fmla="*/ 7007 h 24907"/>
                <a:gd name="connsiteX2" fmla="*/ 22200 w 23315"/>
                <a:gd name="connsiteY2" fmla="*/ 2709 h 24907"/>
                <a:gd name="connsiteX3" fmla="*/ 22216 w 23315"/>
                <a:gd name="connsiteY3" fmla="*/ 24309 h 24907"/>
                <a:gd name="connsiteX4" fmla="*/ 633 w 23315"/>
                <a:gd name="connsiteY4" fmla="*/ 23438 h 24907"/>
                <a:gd name="connsiteX0" fmla="*/ 683 w 23390"/>
                <a:gd name="connsiteY0" fmla="*/ 23438 h 24840"/>
                <a:gd name="connsiteX1" fmla="*/ 22542 w 23390"/>
                <a:gd name="connsiteY1" fmla="*/ 124 h 24840"/>
                <a:gd name="connsiteX0" fmla="*/ 683 w 23390"/>
                <a:gd name="connsiteY0" fmla="*/ 23438 h 24840"/>
                <a:gd name="connsiteX1" fmla="*/ 6910 w 23390"/>
                <a:gd name="connsiteY1" fmla="*/ 7931 h 24840"/>
                <a:gd name="connsiteX2" fmla="*/ 22250 w 23390"/>
                <a:gd name="connsiteY2" fmla="*/ 2709 h 24840"/>
                <a:gd name="connsiteX3" fmla="*/ 22266 w 23390"/>
                <a:gd name="connsiteY3" fmla="*/ 24309 h 24840"/>
                <a:gd name="connsiteX4" fmla="*/ 683 w 23390"/>
                <a:gd name="connsiteY4" fmla="*/ 23438 h 24840"/>
                <a:gd name="connsiteX0" fmla="*/ 683 w 24871"/>
                <a:gd name="connsiteY0" fmla="*/ 23888 h 25290"/>
                <a:gd name="connsiteX1" fmla="*/ 24871 w 24871"/>
                <a:gd name="connsiteY1" fmla="*/ 120 h 25290"/>
                <a:gd name="connsiteX0" fmla="*/ 683 w 24871"/>
                <a:gd name="connsiteY0" fmla="*/ 23888 h 25290"/>
                <a:gd name="connsiteX1" fmla="*/ 6910 w 24871"/>
                <a:gd name="connsiteY1" fmla="*/ 8381 h 25290"/>
                <a:gd name="connsiteX2" fmla="*/ 22250 w 24871"/>
                <a:gd name="connsiteY2" fmla="*/ 3159 h 25290"/>
                <a:gd name="connsiteX3" fmla="*/ 22266 w 24871"/>
                <a:gd name="connsiteY3" fmla="*/ 24759 h 25290"/>
                <a:gd name="connsiteX4" fmla="*/ 683 w 24871"/>
                <a:gd name="connsiteY4" fmla="*/ 23888 h 25290"/>
                <a:gd name="connsiteX0" fmla="*/ 683 w 24179"/>
                <a:gd name="connsiteY0" fmla="*/ 22059 h 23461"/>
                <a:gd name="connsiteX1" fmla="*/ 24179 w 24179"/>
                <a:gd name="connsiteY1" fmla="*/ 138 h 23461"/>
                <a:gd name="connsiteX0" fmla="*/ 683 w 24179"/>
                <a:gd name="connsiteY0" fmla="*/ 22059 h 23461"/>
                <a:gd name="connsiteX1" fmla="*/ 6910 w 24179"/>
                <a:gd name="connsiteY1" fmla="*/ 6552 h 23461"/>
                <a:gd name="connsiteX2" fmla="*/ 22250 w 24179"/>
                <a:gd name="connsiteY2" fmla="*/ 1330 h 23461"/>
                <a:gd name="connsiteX3" fmla="*/ 22266 w 24179"/>
                <a:gd name="connsiteY3" fmla="*/ 22930 h 23461"/>
                <a:gd name="connsiteX4" fmla="*/ 683 w 24179"/>
                <a:gd name="connsiteY4" fmla="*/ 22059 h 23461"/>
                <a:gd name="connsiteX0" fmla="*/ 683 w 24179"/>
                <a:gd name="connsiteY0" fmla="*/ 21921 h 23323"/>
                <a:gd name="connsiteX1" fmla="*/ 24179 w 24179"/>
                <a:gd name="connsiteY1" fmla="*/ 0 h 23323"/>
                <a:gd name="connsiteX0" fmla="*/ 683 w 24179"/>
                <a:gd name="connsiteY0" fmla="*/ 21921 h 23323"/>
                <a:gd name="connsiteX1" fmla="*/ 6910 w 24179"/>
                <a:gd name="connsiteY1" fmla="*/ 6414 h 23323"/>
                <a:gd name="connsiteX2" fmla="*/ 22250 w 24179"/>
                <a:gd name="connsiteY2" fmla="*/ 1192 h 23323"/>
                <a:gd name="connsiteX3" fmla="*/ 22266 w 24179"/>
                <a:gd name="connsiteY3" fmla="*/ 22792 h 23323"/>
                <a:gd name="connsiteX4" fmla="*/ 683 w 24179"/>
                <a:gd name="connsiteY4" fmla="*/ 21921 h 23323"/>
                <a:gd name="connsiteX0" fmla="*/ 376 w 23872"/>
                <a:gd name="connsiteY0" fmla="*/ 21921 h 23377"/>
                <a:gd name="connsiteX1" fmla="*/ 23872 w 23872"/>
                <a:gd name="connsiteY1" fmla="*/ 0 h 23377"/>
                <a:gd name="connsiteX0" fmla="*/ 376 w 23872"/>
                <a:gd name="connsiteY0" fmla="*/ 21921 h 23377"/>
                <a:gd name="connsiteX1" fmla="*/ 9238 w 23872"/>
                <a:gd name="connsiteY1" fmla="*/ 5666 h 23377"/>
                <a:gd name="connsiteX2" fmla="*/ 21943 w 23872"/>
                <a:gd name="connsiteY2" fmla="*/ 1192 h 23377"/>
                <a:gd name="connsiteX3" fmla="*/ 21959 w 23872"/>
                <a:gd name="connsiteY3" fmla="*/ 22792 h 23377"/>
                <a:gd name="connsiteX4" fmla="*/ 376 w 23872"/>
                <a:gd name="connsiteY4" fmla="*/ 21921 h 23377"/>
                <a:gd name="connsiteX0" fmla="*/ 376 w 30984"/>
                <a:gd name="connsiteY0" fmla="*/ 30075 h 33598"/>
                <a:gd name="connsiteX1" fmla="*/ 23872 w 30984"/>
                <a:gd name="connsiteY1" fmla="*/ 8154 h 33598"/>
                <a:gd name="connsiteX0" fmla="*/ 376 w 30984"/>
                <a:gd name="connsiteY0" fmla="*/ 30075 h 33598"/>
                <a:gd name="connsiteX1" fmla="*/ 9238 w 30984"/>
                <a:gd name="connsiteY1" fmla="*/ 13820 h 33598"/>
                <a:gd name="connsiteX2" fmla="*/ 30527 w 30984"/>
                <a:gd name="connsiteY2" fmla="*/ 411 h 33598"/>
                <a:gd name="connsiteX3" fmla="*/ 21959 w 30984"/>
                <a:gd name="connsiteY3" fmla="*/ 30946 h 33598"/>
                <a:gd name="connsiteX4" fmla="*/ 376 w 30984"/>
                <a:gd name="connsiteY4" fmla="*/ 30075 h 33598"/>
                <a:gd name="connsiteX0" fmla="*/ 376 w 30984"/>
                <a:gd name="connsiteY0" fmla="*/ 30075 h 33598"/>
                <a:gd name="connsiteX1" fmla="*/ 27309 w 30984"/>
                <a:gd name="connsiteY1" fmla="*/ 3429 h 33598"/>
                <a:gd name="connsiteX0" fmla="*/ 376 w 30984"/>
                <a:gd name="connsiteY0" fmla="*/ 30075 h 33598"/>
                <a:gd name="connsiteX1" fmla="*/ 9238 w 30984"/>
                <a:gd name="connsiteY1" fmla="*/ 13820 h 33598"/>
                <a:gd name="connsiteX2" fmla="*/ 30527 w 30984"/>
                <a:gd name="connsiteY2" fmla="*/ 411 h 33598"/>
                <a:gd name="connsiteX3" fmla="*/ 21959 w 30984"/>
                <a:gd name="connsiteY3" fmla="*/ 30946 h 33598"/>
                <a:gd name="connsiteX4" fmla="*/ 376 w 30984"/>
                <a:gd name="connsiteY4" fmla="*/ 30075 h 33598"/>
                <a:gd name="connsiteX0" fmla="*/ 2042 w 32666"/>
                <a:gd name="connsiteY0" fmla="*/ 30075 h 36744"/>
                <a:gd name="connsiteX1" fmla="*/ 28975 w 32666"/>
                <a:gd name="connsiteY1" fmla="*/ 3429 h 36744"/>
                <a:gd name="connsiteX0" fmla="*/ 315 w 32666"/>
                <a:gd name="connsiteY0" fmla="*/ 35316 h 36744"/>
                <a:gd name="connsiteX1" fmla="*/ 10904 w 32666"/>
                <a:gd name="connsiteY1" fmla="*/ 13820 h 36744"/>
                <a:gd name="connsiteX2" fmla="*/ 32193 w 32666"/>
                <a:gd name="connsiteY2" fmla="*/ 411 h 36744"/>
                <a:gd name="connsiteX3" fmla="*/ 23625 w 32666"/>
                <a:gd name="connsiteY3" fmla="*/ 30946 h 36744"/>
                <a:gd name="connsiteX4" fmla="*/ 315 w 32666"/>
                <a:gd name="connsiteY4" fmla="*/ 35316 h 36744"/>
                <a:gd name="connsiteX0" fmla="*/ 1981 w 32553"/>
                <a:gd name="connsiteY0" fmla="*/ 30000 h 36578"/>
                <a:gd name="connsiteX1" fmla="*/ 28914 w 32553"/>
                <a:gd name="connsiteY1" fmla="*/ 3354 h 36578"/>
                <a:gd name="connsiteX0" fmla="*/ 254 w 32553"/>
                <a:gd name="connsiteY0" fmla="*/ 35241 h 36578"/>
                <a:gd name="connsiteX1" fmla="*/ 11811 w 32553"/>
                <a:gd name="connsiteY1" fmla="*/ 14971 h 36578"/>
                <a:gd name="connsiteX2" fmla="*/ 32132 w 32553"/>
                <a:gd name="connsiteY2" fmla="*/ 336 h 36578"/>
                <a:gd name="connsiteX3" fmla="*/ 23564 w 32553"/>
                <a:gd name="connsiteY3" fmla="*/ 30871 h 36578"/>
                <a:gd name="connsiteX4" fmla="*/ 254 w 32553"/>
                <a:gd name="connsiteY4" fmla="*/ 35241 h 36578"/>
                <a:gd name="connsiteX0" fmla="*/ 0 w 32847"/>
                <a:gd name="connsiteY0" fmla="*/ 32896 h 36578"/>
                <a:gd name="connsiteX1" fmla="*/ 29208 w 32847"/>
                <a:gd name="connsiteY1" fmla="*/ 3354 h 36578"/>
                <a:gd name="connsiteX0" fmla="*/ 548 w 32847"/>
                <a:gd name="connsiteY0" fmla="*/ 35241 h 36578"/>
                <a:gd name="connsiteX1" fmla="*/ 12105 w 32847"/>
                <a:gd name="connsiteY1" fmla="*/ 14971 h 36578"/>
                <a:gd name="connsiteX2" fmla="*/ 32426 w 32847"/>
                <a:gd name="connsiteY2" fmla="*/ 336 h 36578"/>
                <a:gd name="connsiteX3" fmla="*/ 23858 w 32847"/>
                <a:gd name="connsiteY3" fmla="*/ 30871 h 36578"/>
                <a:gd name="connsiteX4" fmla="*/ 548 w 32847"/>
                <a:gd name="connsiteY4" fmla="*/ 35241 h 36578"/>
                <a:gd name="connsiteX0" fmla="*/ 0 w 32796"/>
                <a:gd name="connsiteY0" fmla="*/ 32831 h 36423"/>
                <a:gd name="connsiteX1" fmla="*/ 29208 w 32796"/>
                <a:gd name="connsiteY1" fmla="*/ 3289 h 36423"/>
                <a:gd name="connsiteX0" fmla="*/ 548 w 32796"/>
                <a:gd name="connsiteY0" fmla="*/ 35176 h 36423"/>
                <a:gd name="connsiteX1" fmla="*/ 13073 w 32796"/>
                <a:gd name="connsiteY1" fmla="*/ 16132 h 36423"/>
                <a:gd name="connsiteX2" fmla="*/ 32426 w 32796"/>
                <a:gd name="connsiteY2" fmla="*/ 271 h 36423"/>
                <a:gd name="connsiteX3" fmla="*/ 23858 w 32796"/>
                <a:gd name="connsiteY3" fmla="*/ 30806 h 36423"/>
                <a:gd name="connsiteX4" fmla="*/ 548 w 32796"/>
                <a:gd name="connsiteY4" fmla="*/ 35176 h 36423"/>
                <a:gd name="connsiteX0" fmla="*/ 63 w 33139"/>
                <a:gd name="connsiteY0" fmla="*/ 33015 h 36834"/>
                <a:gd name="connsiteX1" fmla="*/ 29271 w 33139"/>
                <a:gd name="connsiteY1" fmla="*/ 3473 h 36834"/>
                <a:gd name="connsiteX0" fmla="*/ 611 w 33139"/>
                <a:gd name="connsiteY0" fmla="*/ 35360 h 36834"/>
                <a:gd name="connsiteX1" fmla="*/ 8102 w 33139"/>
                <a:gd name="connsiteY1" fmla="*/ 13243 h 36834"/>
                <a:gd name="connsiteX2" fmla="*/ 32489 w 33139"/>
                <a:gd name="connsiteY2" fmla="*/ 455 h 36834"/>
                <a:gd name="connsiteX3" fmla="*/ 23921 w 33139"/>
                <a:gd name="connsiteY3" fmla="*/ 30990 h 36834"/>
                <a:gd name="connsiteX4" fmla="*/ 611 w 33139"/>
                <a:gd name="connsiteY4" fmla="*/ 35360 h 36834"/>
                <a:gd name="connsiteX0" fmla="*/ 0 w 32945"/>
                <a:gd name="connsiteY0" fmla="*/ 33276 h 37309"/>
                <a:gd name="connsiteX1" fmla="*/ 29208 w 32945"/>
                <a:gd name="connsiteY1" fmla="*/ 3734 h 37309"/>
                <a:gd name="connsiteX0" fmla="*/ 548 w 32945"/>
                <a:gd name="connsiteY0" fmla="*/ 35621 h 37309"/>
                <a:gd name="connsiteX1" fmla="*/ 10314 w 32945"/>
                <a:gd name="connsiteY1" fmla="*/ 10608 h 37309"/>
                <a:gd name="connsiteX2" fmla="*/ 32426 w 32945"/>
                <a:gd name="connsiteY2" fmla="*/ 716 h 37309"/>
                <a:gd name="connsiteX3" fmla="*/ 23858 w 32945"/>
                <a:gd name="connsiteY3" fmla="*/ 31251 h 37309"/>
                <a:gd name="connsiteX4" fmla="*/ 548 w 32945"/>
                <a:gd name="connsiteY4" fmla="*/ 35621 h 37309"/>
                <a:gd name="connsiteX0" fmla="*/ 2115 w 35086"/>
                <a:gd name="connsiteY0" fmla="*/ 3327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115 w 35086"/>
                <a:gd name="connsiteY0" fmla="*/ 3327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115 w 35086"/>
                <a:gd name="connsiteY0" fmla="*/ 3327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115 w 35086"/>
                <a:gd name="connsiteY0" fmla="*/ 3327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115 w 35086"/>
                <a:gd name="connsiteY0" fmla="*/ 3327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831 w 35086"/>
                <a:gd name="connsiteY0" fmla="*/ 3409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831 w 35086"/>
                <a:gd name="connsiteY0" fmla="*/ 3409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831 w 35086"/>
                <a:gd name="connsiteY0" fmla="*/ 3409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831 w 35086"/>
                <a:gd name="connsiteY0" fmla="*/ 3409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831 w 35086"/>
                <a:gd name="connsiteY0" fmla="*/ 3409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831 w 35086"/>
                <a:gd name="connsiteY0" fmla="*/ 3409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831 w 39994"/>
                <a:gd name="connsiteY0" fmla="*/ 34096 h 36318"/>
                <a:gd name="connsiteX1" fmla="*/ 39994 w 39994"/>
                <a:gd name="connsiteY1" fmla="*/ 18465 h 36318"/>
                <a:gd name="connsiteX0" fmla="*/ 307 w 39994"/>
                <a:gd name="connsiteY0" fmla="*/ 34289 h 36318"/>
                <a:gd name="connsiteX1" fmla="*/ 12429 w 39994"/>
                <a:gd name="connsiteY1" fmla="*/ 10608 h 36318"/>
                <a:gd name="connsiteX2" fmla="*/ 34541 w 39994"/>
                <a:gd name="connsiteY2" fmla="*/ 716 h 36318"/>
                <a:gd name="connsiteX3" fmla="*/ 25973 w 39994"/>
                <a:gd name="connsiteY3" fmla="*/ 31251 h 36318"/>
                <a:gd name="connsiteX4" fmla="*/ 307 w 39994"/>
                <a:gd name="connsiteY4" fmla="*/ 34289 h 36318"/>
                <a:gd name="connsiteX0" fmla="*/ 2660 w 39823"/>
                <a:gd name="connsiteY0" fmla="*/ 33412 h 33620"/>
                <a:gd name="connsiteX1" fmla="*/ 39823 w 39823"/>
                <a:gd name="connsiteY1" fmla="*/ 17781 h 33620"/>
                <a:gd name="connsiteX0" fmla="*/ 136 w 39823"/>
                <a:gd name="connsiteY0" fmla="*/ 33605 h 33620"/>
                <a:gd name="connsiteX1" fmla="*/ 12258 w 39823"/>
                <a:gd name="connsiteY1" fmla="*/ 9924 h 33620"/>
                <a:gd name="connsiteX2" fmla="*/ 34370 w 39823"/>
                <a:gd name="connsiteY2" fmla="*/ 32 h 33620"/>
                <a:gd name="connsiteX3" fmla="*/ 20702 w 39823"/>
                <a:gd name="connsiteY3" fmla="*/ 13297 h 33620"/>
                <a:gd name="connsiteX4" fmla="*/ 136 w 39823"/>
                <a:gd name="connsiteY4" fmla="*/ 33605 h 33620"/>
                <a:gd name="connsiteX0" fmla="*/ 2660 w 46174"/>
                <a:gd name="connsiteY0" fmla="*/ 24953 h 25159"/>
                <a:gd name="connsiteX1" fmla="*/ 39823 w 46174"/>
                <a:gd name="connsiteY1" fmla="*/ 9322 h 25159"/>
                <a:gd name="connsiteX0" fmla="*/ 136 w 46174"/>
                <a:gd name="connsiteY0" fmla="*/ 25146 h 25159"/>
                <a:gd name="connsiteX1" fmla="*/ 12258 w 46174"/>
                <a:gd name="connsiteY1" fmla="*/ 1465 h 25159"/>
                <a:gd name="connsiteX2" fmla="*/ 46101 w 46174"/>
                <a:gd name="connsiteY2" fmla="*/ 2240 h 25159"/>
                <a:gd name="connsiteX3" fmla="*/ 20702 w 46174"/>
                <a:gd name="connsiteY3" fmla="*/ 4838 h 25159"/>
                <a:gd name="connsiteX4" fmla="*/ 136 w 46174"/>
                <a:gd name="connsiteY4" fmla="*/ 25146 h 25159"/>
                <a:gd name="connsiteX0" fmla="*/ 3394 w 48469"/>
                <a:gd name="connsiteY0" fmla="*/ 26163 h 32522"/>
                <a:gd name="connsiteX1" fmla="*/ 40557 w 48469"/>
                <a:gd name="connsiteY1" fmla="*/ 10532 h 32522"/>
                <a:gd name="connsiteX0" fmla="*/ 870 w 48469"/>
                <a:gd name="connsiteY0" fmla="*/ 26356 h 32522"/>
                <a:gd name="connsiteX1" fmla="*/ 12992 w 48469"/>
                <a:gd name="connsiteY1" fmla="*/ 2675 h 32522"/>
                <a:gd name="connsiteX2" fmla="*/ 46835 w 48469"/>
                <a:gd name="connsiteY2" fmla="*/ 3450 h 32522"/>
                <a:gd name="connsiteX3" fmla="*/ 38777 w 48469"/>
                <a:gd name="connsiteY3" fmla="*/ 30937 h 32522"/>
                <a:gd name="connsiteX4" fmla="*/ 870 w 48469"/>
                <a:gd name="connsiteY4" fmla="*/ 26356 h 32522"/>
                <a:gd name="connsiteX0" fmla="*/ 3394 w 48469"/>
                <a:gd name="connsiteY0" fmla="*/ 26163 h 32522"/>
                <a:gd name="connsiteX1" fmla="*/ 43107 w 48469"/>
                <a:gd name="connsiteY1" fmla="*/ 10532 h 32522"/>
                <a:gd name="connsiteX0" fmla="*/ 870 w 48469"/>
                <a:gd name="connsiteY0" fmla="*/ 26356 h 32522"/>
                <a:gd name="connsiteX1" fmla="*/ 12992 w 48469"/>
                <a:gd name="connsiteY1" fmla="*/ 2675 h 32522"/>
                <a:gd name="connsiteX2" fmla="*/ 46835 w 48469"/>
                <a:gd name="connsiteY2" fmla="*/ 3450 h 32522"/>
                <a:gd name="connsiteX3" fmla="*/ 38777 w 48469"/>
                <a:gd name="connsiteY3" fmla="*/ 30937 h 32522"/>
                <a:gd name="connsiteX4" fmla="*/ 870 w 48469"/>
                <a:gd name="connsiteY4" fmla="*/ 26356 h 32522"/>
                <a:gd name="connsiteX0" fmla="*/ 3394 w 48469"/>
                <a:gd name="connsiteY0" fmla="*/ 26163 h 32522"/>
                <a:gd name="connsiteX1" fmla="*/ 43107 w 48469"/>
                <a:gd name="connsiteY1" fmla="*/ 10532 h 32522"/>
                <a:gd name="connsiteX0" fmla="*/ 870 w 48469"/>
                <a:gd name="connsiteY0" fmla="*/ 26356 h 32522"/>
                <a:gd name="connsiteX1" fmla="*/ 12992 w 48469"/>
                <a:gd name="connsiteY1" fmla="*/ 2675 h 32522"/>
                <a:gd name="connsiteX2" fmla="*/ 46835 w 48469"/>
                <a:gd name="connsiteY2" fmla="*/ 3450 h 32522"/>
                <a:gd name="connsiteX3" fmla="*/ 38777 w 48469"/>
                <a:gd name="connsiteY3" fmla="*/ 30937 h 32522"/>
                <a:gd name="connsiteX4" fmla="*/ 870 w 48469"/>
                <a:gd name="connsiteY4" fmla="*/ 26356 h 32522"/>
                <a:gd name="connsiteX0" fmla="*/ 7474 w 48469"/>
                <a:gd name="connsiteY0" fmla="*/ 18036 h 32522"/>
                <a:gd name="connsiteX1" fmla="*/ 43107 w 48469"/>
                <a:gd name="connsiteY1" fmla="*/ 10532 h 32522"/>
                <a:gd name="connsiteX0" fmla="*/ 870 w 48469"/>
                <a:gd name="connsiteY0" fmla="*/ 26356 h 32522"/>
                <a:gd name="connsiteX1" fmla="*/ 12992 w 48469"/>
                <a:gd name="connsiteY1" fmla="*/ 2675 h 32522"/>
                <a:gd name="connsiteX2" fmla="*/ 46835 w 48469"/>
                <a:gd name="connsiteY2" fmla="*/ 3450 h 32522"/>
                <a:gd name="connsiteX3" fmla="*/ 38777 w 48469"/>
                <a:gd name="connsiteY3" fmla="*/ 30937 h 32522"/>
                <a:gd name="connsiteX4" fmla="*/ 870 w 48469"/>
                <a:gd name="connsiteY4" fmla="*/ 26356 h 32522"/>
                <a:gd name="connsiteX0" fmla="*/ 7474 w 48469"/>
                <a:gd name="connsiteY0" fmla="*/ 18036 h 32522"/>
                <a:gd name="connsiteX1" fmla="*/ 43107 w 48469"/>
                <a:gd name="connsiteY1" fmla="*/ 7484 h 32522"/>
                <a:gd name="connsiteX0" fmla="*/ 870 w 48469"/>
                <a:gd name="connsiteY0" fmla="*/ 26356 h 32522"/>
                <a:gd name="connsiteX1" fmla="*/ 12992 w 48469"/>
                <a:gd name="connsiteY1" fmla="*/ 2675 h 32522"/>
                <a:gd name="connsiteX2" fmla="*/ 46835 w 48469"/>
                <a:gd name="connsiteY2" fmla="*/ 3450 h 32522"/>
                <a:gd name="connsiteX3" fmla="*/ 38777 w 48469"/>
                <a:gd name="connsiteY3" fmla="*/ 30937 h 32522"/>
                <a:gd name="connsiteX4" fmla="*/ 870 w 48469"/>
                <a:gd name="connsiteY4" fmla="*/ 26356 h 32522"/>
                <a:gd name="connsiteX0" fmla="*/ 7474 w 48469"/>
                <a:gd name="connsiteY0" fmla="*/ 18036 h 32522"/>
                <a:gd name="connsiteX1" fmla="*/ 43107 w 48469"/>
                <a:gd name="connsiteY1" fmla="*/ 7484 h 32522"/>
                <a:gd name="connsiteX0" fmla="*/ 870 w 48469"/>
                <a:gd name="connsiteY0" fmla="*/ 26356 h 32522"/>
                <a:gd name="connsiteX1" fmla="*/ 12992 w 48469"/>
                <a:gd name="connsiteY1" fmla="*/ 2675 h 32522"/>
                <a:gd name="connsiteX2" fmla="*/ 46835 w 48469"/>
                <a:gd name="connsiteY2" fmla="*/ 3450 h 32522"/>
                <a:gd name="connsiteX3" fmla="*/ 38777 w 48469"/>
                <a:gd name="connsiteY3" fmla="*/ 30937 h 32522"/>
                <a:gd name="connsiteX4" fmla="*/ 870 w 48469"/>
                <a:gd name="connsiteY4" fmla="*/ 26356 h 32522"/>
                <a:gd name="connsiteX0" fmla="*/ 7474 w 48469"/>
                <a:gd name="connsiteY0" fmla="*/ 18036 h 32522"/>
                <a:gd name="connsiteX1" fmla="*/ 43107 w 48469"/>
                <a:gd name="connsiteY1" fmla="*/ 7484 h 32522"/>
                <a:gd name="connsiteX0" fmla="*/ 870 w 48469"/>
                <a:gd name="connsiteY0" fmla="*/ 26356 h 32522"/>
                <a:gd name="connsiteX1" fmla="*/ 12992 w 48469"/>
                <a:gd name="connsiteY1" fmla="*/ 2675 h 32522"/>
                <a:gd name="connsiteX2" fmla="*/ 46835 w 48469"/>
                <a:gd name="connsiteY2" fmla="*/ 3450 h 32522"/>
                <a:gd name="connsiteX3" fmla="*/ 38777 w 48469"/>
                <a:gd name="connsiteY3" fmla="*/ 30937 h 32522"/>
                <a:gd name="connsiteX4" fmla="*/ 870 w 48469"/>
                <a:gd name="connsiteY4" fmla="*/ 26356 h 32522"/>
                <a:gd name="connsiteX0" fmla="*/ 7474 w 48469"/>
                <a:gd name="connsiteY0" fmla="*/ 18036 h 32522"/>
                <a:gd name="connsiteX1" fmla="*/ 40557 w 48469"/>
                <a:gd name="connsiteY1" fmla="*/ 9008 h 32522"/>
                <a:gd name="connsiteX0" fmla="*/ 870 w 48469"/>
                <a:gd name="connsiteY0" fmla="*/ 26356 h 32522"/>
                <a:gd name="connsiteX1" fmla="*/ 12992 w 48469"/>
                <a:gd name="connsiteY1" fmla="*/ 2675 h 32522"/>
                <a:gd name="connsiteX2" fmla="*/ 46835 w 48469"/>
                <a:gd name="connsiteY2" fmla="*/ 3450 h 32522"/>
                <a:gd name="connsiteX3" fmla="*/ 38777 w 48469"/>
                <a:gd name="connsiteY3" fmla="*/ 30937 h 32522"/>
                <a:gd name="connsiteX4" fmla="*/ 870 w 48469"/>
                <a:gd name="connsiteY4" fmla="*/ 26356 h 3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" h="32522" fill="none" extrusionOk="0">
                  <a:moveTo>
                    <a:pt x="7474" y="18036"/>
                  </a:moveTo>
                  <a:cubicBezTo>
                    <a:pt x="14245" y="9000"/>
                    <a:pt x="30676" y="7377"/>
                    <a:pt x="40557" y="9008"/>
                  </a:cubicBezTo>
                </a:path>
                <a:path w="48469" h="32522" stroke="0" extrusionOk="0">
                  <a:moveTo>
                    <a:pt x="870" y="26356"/>
                  </a:moveTo>
                  <a:cubicBezTo>
                    <a:pt x="-3428" y="21646"/>
                    <a:pt x="9398" y="6130"/>
                    <a:pt x="12992" y="2675"/>
                  </a:cubicBezTo>
                  <a:cubicBezTo>
                    <a:pt x="16586" y="-780"/>
                    <a:pt x="42537" y="-1260"/>
                    <a:pt x="46835" y="3450"/>
                  </a:cubicBezTo>
                  <a:cubicBezTo>
                    <a:pt x="51133" y="8160"/>
                    <a:pt x="46438" y="27119"/>
                    <a:pt x="38777" y="30937"/>
                  </a:cubicBezTo>
                  <a:cubicBezTo>
                    <a:pt x="31116" y="34755"/>
                    <a:pt x="5168" y="31066"/>
                    <a:pt x="870" y="26356"/>
                  </a:cubicBezTo>
                  <a:close/>
                </a:path>
              </a:pathLst>
            </a:custGeom>
            <a:noFill/>
            <a:ln w="38100" cap="rnd">
              <a:solidFill>
                <a:schemeClr val="accent1">
                  <a:lumMod val="50000"/>
                </a:schemeClr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/>
            <a:lstStyle/>
            <a:p>
              <a:endParaRPr lang="es-AR"/>
            </a:p>
          </p:txBody>
        </p:sp>
        <p:sp>
          <p:nvSpPr>
            <p:cNvPr id="71" name="70 Redondear rectángulo de esquina diagonal"/>
            <p:cNvSpPr/>
            <p:nvPr/>
          </p:nvSpPr>
          <p:spPr>
            <a:xfrm>
              <a:off x="4260002" y="2931517"/>
              <a:ext cx="554181" cy="321380"/>
            </a:xfrm>
            <a:prstGeom prst="round2Diag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 smtClean="0"/>
                <a:t>MA</a:t>
              </a:r>
              <a:endParaRPr lang="es-ES" sz="1400" dirty="0"/>
            </a:p>
          </p:txBody>
        </p:sp>
        <p:sp>
          <p:nvSpPr>
            <p:cNvPr id="72" name="71 Redondear rectángulo de esquina diagonal"/>
            <p:cNvSpPr/>
            <p:nvPr/>
          </p:nvSpPr>
          <p:spPr>
            <a:xfrm>
              <a:off x="3284021" y="3165508"/>
              <a:ext cx="554181" cy="321380"/>
            </a:xfrm>
            <a:prstGeom prst="round2Diag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 smtClean="0"/>
                <a:t>UAI</a:t>
              </a:r>
              <a:endParaRPr lang="es-ES" sz="1400" dirty="0"/>
            </a:p>
          </p:txBody>
        </p:sp>
        <p:sp>
          <p:nvSpPr>
            <p:cNvPr id="74" name="73 Redondear rectángulo de esquina diagonal"/>
            <p:cNvSpPr/>
            <p:nvPr/>
          </p:nvSpPr>
          <p:spPr>
            <a:xfrm>
              <a:off x="3184368" y="3801298"/>
              <a:ext cx="1244230" cy="923846"/>
            </a:xfrm>
            <a:prstGeom prst="round2DiagRect">
              <a:avLst/>
            </a:prstGeom>
            <a:solidFill>
              <a:schemeClr val="bg1"/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AR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ORGANISMOS</a:t>
              </a:r>
              <a:endParaRPr lang="es-ES" altLang="es-AR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7" name="76 Redondear rectángulo de esquina diagonal"/>
            <p:cNvSpPr/>
            <p:nvPr/>
          </p:nvSpPr>
          <p:spPr>
            <a:xfrm>
              <a:off x="4486602" y="3793946"/>
              <a:ext cx="1244230" cy="931198"/>
            </a:xfrm>
            <a:prstGeom prst="round2DiagRect">
              <a:avLst/>
            </a:prstGeom>
            <a:solidFill>
              <a:schemeClr val="bg1"/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AR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EMPRESAS</a:t>
              </a:r>
              <a:endParaRPr lang="es-ES" altLang="es-AR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8" name="77 Redondear rectángulo de esquina diagonal"/>
            <p:cNvSpPr/>
            <p:nvPr/>
          </p:nvSpPr>
          <p:spPr>
            <a:xfrm>
              <a:off x="3901670" y="3837287"/>
              <a:ext cx="435033" cy="296961"/>
            </a:xfrm>
            <a:prstGeom prst="round2Diag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 smtClean="0"/>
                <a:t>MA</a:t>
              </a:r>
              <a:endParaRPr lang="es-ES" sz="1200" dirty="0"/>
            </a:p>
          </p:txBody>
        </p:sp>
        <p:sp>
          <p:nvSpPr>
            <p:cNvPr id="79" name="78 Redondear rectángulo de esquina diagonal"/>
            <p:cNvSpPr/>
            <p:nvPr/>
          </p:nvSpPr>
          <p:spPr>
            <a:xfrm>
              <a:off x="3294937" y="4119629"/>
              <a:ext cx="435033" cy="296961"/>
            </a:xfrm>
            <a:prstGeom prst="round2Diag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 smtClean="0"/>
                <a:t>UAI</a:t>
              </a:r>
              <a:endParaRPr lang="es-ES" sz="1200" dirty="0"/>
            </a:p>
          </p:txBody>
        </p:sp>
        <p:sp>
          <p:nvSpPr>
            <p:cNvPr id="80" name="79 Redondear rectángulo de esquina diagonal"/>
            <p:cNvSpPr/>
            <p:nvPr/>
          </p:nvSpPr>
          <p:spPr>
            <a:xfrm>
              <a:off x="5228199" y="3864502"/>
              <a:ext cx="435033" cy="296961"/>
            </a:xfrm>
            <a:prstGeom prst="round2Diag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 smtClean="0"/>
                <a:t>MA</a:t>
              </a:r>
              <a:endParaRPr lang="es-ES" sz="1200" dirty="0"/>
            </a:p>
          </p:txBody>
        </p:sp>
        <p:sp>
          <p:nvSpPr>
            <p:cNvPr id="81" name="80 Redondear rectángulo de esquina diagonal"/>
            <p:cNvSpPr/>
            <p:nvPr/>
          </p:nvSpPr>
          <p:spPr>
            <a:xfrm>
              <a:off x="4624568" y="4146166"/>
              <a:ext cx="435033" cy="296961"/>
            </a:xfrm>
            <a:prstGeom prst="round2Diag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 smtClean="0"/>
                <a:t>UAI</a:t>
              </a:r>
              <a:endParaRPr lang="es-ES" sz="1200" dirty="0"/>
            </a:p>
          </p:txBody>
        </p:sp>
        <p:sp>
          <p:nvSpPr>
            <p:cNvPr id="82" name="Arc 5"/>
            <p:cNvSpPr>
              <a:spLocks/>
            </p:cNvSpPr>
            <p:nvPr/>
          </p:nvSpPr>
          <p:spPr bwMode="auto">
            <a:xfrm>
              <a:off x="3338343" y="3815196"/>
              <a:ext cx="603630" cy="491980"/>
            </a:xfrm>
            <a:custGeom>
              <a:avLst/>
              <a:gdLst>
                <a:gd name="T0" fmla="*/ 0 w 21582"/>
                <a:gd name="T1" fmla="*/ 0 h 21600"/>
                <a:gd name="T2" fmla="*/ 0 w 21582"/>
                <a:gd name="T3" fmla="*/ 0 h 21600"/>
                <a:gd name="T4" fmla="*/ 0 w 2158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82"/>
                <a:gd name="T10" fmla="*/ 0 h 21600"/>
                <a:gd name="T11" fmla="*/ 21582 w 21582"/>
                <a:gd name="T12" fmla="*/ 21600 h 21600"/>
                <a:gd name="connsiteX0" fmla="*/ 0 w 21859"/>
                <a:gd name="connsiteY0" fmla="*/ 23314 h 24185"/>
                <a:gd name="connsiteX1" fmla="*/ 21859 w 21859"/>
                <a:gd name="connsiteY1" fmla="*/ 0 h 24185"/>
                <a:gd name="connsiteX0" fmla="*/ 0 w 21859"/>
                <a:gd name="connsiteY0" fmla="*/ 23314 h 24185"/>
                <a:gd name="connsiteX1" fmla="*/ 21567 w 21859"/>
                <a:gd name="connsiteY1" fmla="*/ 2585 h 24185"/>
                <a:gd name="connsiteX2" fmla="*/ 21583 w 21859"/>
                <a:gd name="connsiteY2" fmla="*/ 24185 h 24185"/>
                <a:gd name="connsiteX3" fmla="*/ 0 w 21859"/>
                <a:gd name="connsiteY3" fmla="*/ 23314 h 24185"/>
                <a:gd name="connsiteX0" fmla="*/ 0 w 21859"/>
                <a:gd name="connsiteY0" fmla="*/ 23438 h 24309"/>
                <a:gd name="connsiteX1" fmla="*/ 21859 w 21859"/>
                <a:gd name="connsiteY1" fmla="*/ 124 h 24309"/>
                <a:gd name="connsiteX0" fmla="*/ 0 w 21859"/>
                <a:gd name="connsiteY0" fmla="*/ 23438 h 24309"/>
                <a:gd name="connsiteX1" fmla="*/ 21567 w 21859"/>
                <a:gd name="connsiteY1" fmla="*/ 2709 h 24309"/>
                <a:gd name="connsiteX2" fmla="*/ 21583 w 21859"/>
                <a:gd name="connsiteY2" fmla="*/ 24309 h 24309"/>
                <a:gd name="connsiteX3" fmla="*/ 0 w 21859"/>
                <a:gd name="connsiteY3" fmla="*/ 23438 h 24309"/>
                <a:gd name="connsiteX0" fmla="*/ 633 w 23315"/>
                <a:gd name="connsiteY0" fmla="*/ 23438 h 24907"/>
                <a:gd name="connsiteX1" fmla="*/ 22492 w 23315"/>
                <a:gd name="connsiteY1" fmla="*/ 124 h 24907"/>
                <a:gd name="connsiteX0" fmla="*/ 633 w 23315"/>
                <a:gd name="connsiteY0" fmla="*/ 23438 h 24907"/>
                <a:gd name="connsiteX1" fmla="*/ 7206 w 23315"/>
                <a:gd name="connsiteY1" fmla="*/ 7007 h 24907"/>
                <a:gd name="connsiteX2" fmla="*/ 22200 w 23315"/>
                <a:gd name="connsiteY2" fmla="*/ 2709 h 24907"/>
                <a:gd name="connsiteX3" fmla="*/ 22216 w 23315"/>
                <a:gd name="connsiteY3" fmla="*/ 24309 h 24907"/>
                <a:gd name="connsiteX4" fmla="*/ 633 w 23315"/>
                <a:gd name="connsiteY4" fmla="*/ 23438 h 24907"/>
                <a:gd name="connsiteX0" fmla="*/ 683 w 23390"/>
                <a:gd name="connsiteY0" fmla="*/ 23438 h 24840"/>
                <a:gd name="connsiteX1" fmla="*/ 22542 w 23390"/>
                <a:gd name="connsiteY1" fmla="*/ 124 h 24840"/>
                <a:gd name="connsiteX0" fmla="*/ 683 w 23390"/>
                <a:gd name="connsiteY0" fmla="*/ 23438 h 24840"/>
                <a:gd name="connsiteX1" fmla="*/ 6910 w 23390"/>
                <a:gd name="connsiteY1" fmla="*/ 7931 h 24840"/>
                <a:gd name="connsiteX2" fmla="*/ 22250 w 23390"/>
                <a:gd name="connsiteY2" fmla="*/ 2709 h 24840"/>
                <a:gd name="connsiteX3" fmla="*/ 22266 w 23390"/>
                <a:gd name="connsiteY3" fmla="*/ 24309 h 24840"/>
                <a:gd name="connsiteX4" fmla="*/ 683 w 23390"/>
                <a:gd name="connsiteY4" fmla="*/ 23438 h 24840"/>
                <a:gd name="connsiteX0" fmla="*/ 683 w 24871"/>
                <a:gd name="connsiteY0" fmla="*/ 23888 h 25290"/>
                <a:gd name="connsiteX1" fmla="*/ 24871 w 24871"/>
                <a:gd name="connsiteY1" fmla="*/ 120 h 25290"/>
                <a:gd name="connsiteX0" fmla="*/ 683 w 24871"/>
                <a:gd name="connsiteY0" fmla="*/ 23888 h 25290"/>
                <a:gd name="connsiteX1" fmla="*/ 6910 w 24871"/>
                <a:gd name="connsiteY1" fmla="*/ 8381 h 25290"/>
                <a:gd name="connsiteX2" fmla="*/ 22250 w 24871"/>
                <a:gd name="connsiteY2" fmla="*/ 3159 h 25290"/>
                <a:gd name="connsiteX3" fmla="*/ 22266 w 24871"/>
                <a:gd name="connsiteY3" fmla="*/ 24759 h 25290"/>
                <a:gd name="connsiteX4" fmla="*/ 683 w 24871"/>
                <a:gd name="connsiteY4" fmla="*/ 23888 h 25290"/>
                <a:gd name="connsiteX0" fmla="*/ 683 w 24179"/>
                <a:gd name="connsiteY0" fmla="*/ 22059 h 23461"/>
                <a:gd name="connsiteX1" fmla="*/ 24179 w 24179"/>
                <a:gd name="connsiteY1" fmla="*/ 138 h 23461"/>
                <a:gd name="connsiteX0" fmla="*/ 683 w 24179"/>
                <a:gd name="connsiteY0" fmla="*/ 22059 h 23461"/>
                <a:gd name="connsiteX1" fmla="*/ 6910 w 24179"/>
                <a:gd name="connsiteY1" fmla="*/ 6552 h 23461"/>
                <a:gd name="connsiteX2" fmla="*/ 22250 w 24179"/>
                <a:gd name="connsiteY2" fmla="*/ 1330 h 23461"/>
                <a:gd name="connsiteX3" fmla="*/ 22266 w 24179"/>
                <a:gd name="connsiteY3" fmla="*/ 22930 h 23461"/>
                <a:gd name="connsiteX4" fmla="*/ 683 w 24179"/>
                <a:gd name="connsiteY4" fmla="*/ 22059 h 23461"/>
                <a:gd name="connsiteX0" fmla="*/ 683 w 24179"/>
                <a:gd name="connsiteY0" fmla="*/ 21921 h 23323"/>
                <a:gd name="connsiteX1" fmla="*/ 24179 w 24179"/>
                <a:gd name="connsiteY1" fmla="*/ 0 h 23323"/>
                <a:gd name="connsiteX0" fmla="*/ 683 w 24179"/>
                <a:gd name="connsiteY0" fmla="*/ 21921 h 23323"/>
                <a:gd name="connsiteX1" fmla="*/ 6910 w 24179"/>
                <a:gd name="connsiteY1" fmla="*/ 6414 h 23323"/>
                <a:gd name="connsiteX2" fmla="*/ 22250 w 24179"/>
                <a:gd name="connsiteY2" fmla="*/ 1192 h 23323"/>
                <a:gd name="connsiteX3" fmla="*/ 22266 w 24179"/>
                <a:gd name="connsiteY3" fmla="*/ 22792 h 23323"/>
                <a:gd name="connsiteX4" fmla="*/ 683 w 24179"/>
                <a:gd name="connsiteY4" fmla="*/ 21921 h 23323"/>
                <a:gd name="connsiteX0" fmla="*/ 376 w 23872"/>
                <a:gd name="connsiteY0" fmla="*/ 21921 h 23377"/>
                <a:gd name="connsiteX1" fmla="*/ 23872 w 23872"/>
                <a:gd name="connsiteY1" fmla="*/ 0 h 23377"/>
                <a:gd name="connsiteX0" fmla="*/ 376 w 23872"/>
                <a:gd name="connsiteY0" fmla="*/ 21921 h 23377"/>
                <a:gd name="connsiteX1" fmla="*/ 9238 w 23872"/>
                <a:gd name="connsiteY1" fmla="*/ 5666 h 23377"/>
                <a:gd name="connsiteX2" fmla="*/ 21943 w 23872"/>
                <a:gd name="connsiteY2" fmla="*/ 1192 h 23377"/>
                <a:gd name="connsiteX3" fmla="*/ 21959 w 23872"/>
                <a:gd name="connsiteY3" fmla="*/ 22792 h 23377"/>
                <a:gd name="connsiteX4" fmla="*/ 376 w 23872"/>
                <a:gd name="connsiteY4" fmla="*/ 21921 h 23377"/>
                <a:gd name="connsiteX0" fmla="*/ 376 w 30984"/>
                <a:gd name="connsiteY0" fmla="*/ 30075 h 33598"/>
                <a:gd name="connsiteX1" fmla="*/ 23872 w 30984"/>
                <a:gd name="connsiteY1" fmla="*/ 8154 h 33598"/>
                <a:gd name="connsiteX0" fmla="*/ 376 w 30984"/>
                <a:gd name="connsiteY0" fmla="*/ 30075 h 33598"/>
                <a:gd name="connsiteX1" fmla="*/ 9238 w 30984"/>
                <a:gd name="connsiteY1" fmla="*/ 13820 h 33598"/>
                <a:gd name="connsiteX2" fmla="*/ 30527 w 30984"/>
                <a:gd name="connsiteY2" fmla="*/ 411 h 33598"/>
                <a:gd name="connsiteX3" fmla="*/ 21959 w 30984"/>
                <a:gd name="connsiteY3" fmla="*/ 30946 h 33598"/>
                <a:gd name="connsiteX4" fmla="*/ 376 w 30984"/>
                <a:gd name="connsiteY4" fmla="*/ 30075 h 33598"/>
                <a:gd name="connsiteX0" fmla="*/ 376 w 30984"/>
                <a:gd name="connsiteY0" fmla="*/ 30075 h 33598"/>
                <a:gd name="connsiteX1" fmla="*/ 27309 w 30984"/>
                <a:gd name="connsiteY1" fmla="*/ 3429 h 33598"/>
                <a:gd name="connsiteX0" fmla="*/ 376 w 30984"/>
                <a:gd name="connsiteY0" fmla="*/ 30075 h 33598"/>
                <a:gd name="connsiteX1" fmla="*/ 9238 w 30984"/>
                <a:gd name="connsiteY1" fmla="*/ 13820 h 33598"/>
                <a:gd name="connsiteX2" fmla="*/ 30527 w 30984"/>
                <a:gd name="connsiteY2" fmla="*/ 411 h 33598"/>
                <a:gd name="connsiteX3" fmla="*/ 21959 w 30984"/>
                <a:gd name="connsiteY3" fmla="*/ 30946 h 33598"/>
                <a:gd name="connsiteX4" fmla="*/ 376 w 30984"/>
                <a:gd name="connsiteY4" fmla="*/ 30075 h 33598"/>
                <a:gd name="connsiteX0" fmla="*/ 2042 w 32666"/>
                <a:gd name="connsiteY0" fmla="*/ 30075 h 36744"/>
                <a:gd name="connsiteX1" fmla="*/ 28975 w 32666"/>
                <a:gd name="connsiteY1" fmla="*/ 3429 h 36744"/>
                <a:gd name="connsiteX0" fmla="*/ 315 w 32666"/>
                <a:gd name="connsiteY0" fmla="*/ 35316 h 36744"/>
                <a:gd name="connsiteX1" fmla="*/ 10904 w 32666"/>
                <a:gd name="connsiteY1" fmla="*/ 13820 h 36744"/>
                <a:gd name="connsiteX2" fmla="*/ 32193 w 32666"/>
                <a:gd name="connsiteY2" fmla="*/ 411 h 36744"/>
                <a:gd name="connsiteX3" fmla="*/ 23625 w 32666"/>
                <a:gd name="connsiteY3" fmla="*/ 30946 h 36744"/>
                <a:gd name="connsiteX4" fmla="*/ 315 w 32666"/>
                <a:gd name="connsiteY4" fmla="*/ 35316 h 36744"/>
                <a:gd name="connsiteX0" fmla="*/ 1981 w 32553"/>
                <a:gd name="connsiteY0" fmla="*/ 30000 h 36578"/>
                <a:gd name="connsiteX1" fmla="*/ 28914 w 32553"/>
                <a:gd name="connsiteY1" fmla="*/ 3354 h 36578"/>
                <a:gd name="connsiteX0" fmla="*/ 254 w 32553"/>
                <a:gd name="connsiteY0" fmla="*/ 35241 h 36578"/>
                <a:gd name="connsiteX1" fmla="*/ 11811 w 32553"/>
                <a:gd name="connsiteY1" fmla="*/ 14971 h 36578"/>
                <a:gd name="connsiteX2" fmla="*/ 32132 w 32553"/>
                <a:gd name="connsiteY2" fmla="*/ 336 h 36578"/>
                <a:gd name="connsiteX3" fmla="*/ 23564 w 32553"/>
                <a:gd name="connsiteY3" fmla="*/ 30871 h 36578"/>
                <a:gd name="connsiteX4" fmla="*/ 254 w 32553"/>
                <a:gd name="connsiteY4" fmla="*/ 35241 h 36578"/>
                <a:gd name="connsiteX0" fmla="*/ 0 w 32847"/>
                <a:gd name="connsiteY0" fmla="*/ 32896 h 36578"/>
                <a:gd name="connsiteX1" fmla="*/ 29208 w 32847"/>
                <a:gd name="connsiteY1" fmla="*/ 3354 h 36578"/>
                <a:gd name="connsiteX0" fmla="*/ 548 w 32847"/>
                <a:gd name="connsiteY0" fmla="*/ 35241 h 36578"/>
                <a:gd name="connsiteX1" fmla="*/ 12105 w 32847"/>
                <a:gd name="connsiteY1" fmla="*/ 14971 h 36578"/>
                <a:gd name="connsiteX2" fmla="*/ 32426 w 32847"/>
                <a:gd name="connsiteY2" fmla="*/ 336 h 36578"/>
                <a:gd name="connsiteX3" fmla="*/ 23858 w 32847"/>
                <a:gd name="connsiteY3" fmla="*/ 30871 h 36578"/>
                <a:gd name="connsiteX4" fmla="*/ 548 w 32847"/>
                <a:gd name="connsiteY4" fmla="*/ 35241 h 36578"/>
                <a:gd name="connsiteX0" fmla="*/ 0 w 32796"/>
                <a:gd name="connsiteY0" fmla="*/ 32831 h 36423"/>
                <a:gd name="connsiteX1" fmla="*/ 29208 w 32796"/>
                <a:gd name="connsiteY1" fmla="*/ 3289 h 36423"/>
                <a:gd name="connsiteX0" fmla="*/ 548 w 32796"/>
                <a:gd name="connsiteY0" fmla="*/ 35176 h 36423"/>
                <a:gd name="connsiteX1" fmla="*/ 13073 w 32796"/>
                <a:gd name="connsiteY1" fmla="*/ 16132 h 36423"/>
                <a:gd name="connsiteX2" fmla="*/ 32426 w 32796"/>
                <a:gd name="connsiteY2" fmla="*/ 271 h 36423"/>
                <a:gd name="connsiteX3" fmla="*/ 23858 w 32796"/>
                <a:gd name="connsiteY3" fmla="*/ 30806 h 36423"/>
                <a:gd name="connsiteX4" fmla="*/ 548 w 32796"/>
                <a:gd name="connsiteY4" fmla="*/ 35176 h 36423"/>
                <a:gd name="connsiteX0" fmla="*/ 63 w 33139"/>
                <a:gd name="connsiteY0" fmla="*/ 33015 h 36834"/>
                <a:gd name="connsiteX1" fmla="*/ 29271 w 33139"/>
                <a:gd name="connsiteY1" fmla="*/ 3473 h 36834"/>
                <a:gd name="connsiteX0" fmla="*/ 611 w 33139"/>
                <a:gd name="connsiteY0" fmla="*/ 35360 h 36834"/>
                <a:gd name="connsiteX1" fmla="*/ 8102 w 33139"/>
                <a:gd name="connsiteY1" fmla="*/ 13243 h 36834"/>
                <a:gd name="connsiteX2" fmla="*/ 32489 w 33139"/>
                <a:gd name="connsiteY2" fmla="*/ 455 h 36834"/>
                <a:gd name="connsiteX3" fmla="*/ 23921 w 33139"/>
                <a:gd name="connsiteY3" fmla="*/ 30990 h 36834"/>
                <a:gd name="connsiteX4" fmla="*/ 611 w 33139"/>
                <a:gd name="connsiteY4" fmla="*/ 35360 h 36834"/>
                <a:gd name="connsiteX0" fmla="*/ 0 w 32945"/>
                <a:gd name="connsiteY0" fmla="*/ 33276 h 37309"/>
                <a:gd name="connsiteX1" fmla="*/ 29208 w 32945"/>
                <a:gd name="connsiteY1" fmla="*/ 3734 h 37309"/>
                <a:gd name="connsiteX0" fmla="*/ 548 w 32945"/>
                <a:gd name="connsiteY0" fmla="*/ 35621 h 37309"/>
                <a:gd name="connsiteX1" fmla="*/ 10314 w 32945"/>
                <a:gd name="connsiteY1" fmla="*/ 10608 h 37309"/>
                <a:gd name="connsiteX2" fmla="*/ 32426 w 32945"/>
                <a:gd name="connsiteY2" fmla="*/ 716 h 37309"/>
                <a:gd name="connsiteX3" fmla="*/ 23858 w 32945"/>
                <a:gd name="connsiteY3" fmla="*/ 31251 h 37309"/>
                <a:gd name="connsiteX4" fmla="*/ 548 w 32945"/>
                <a:gd name="connsiteY4" fmla="*/ 35621 h 37309"/>
                <a:gd name="connsiteX0" fmla="*/ 2115 w 35086"/>
                <a:gd name="connsiteY0" fmla="*/ 3327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115 w 35086"/>
                <a:gd name="connsiteY0" fmla="*/ 3327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115 w 35086"/>
                <a:gd name="connsiteY0" fmla="*/ 3327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115 w 35086"/>
                <a:gd name="connsiteY0" fmla="*/ 3327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115 w 35086"/>
                <a:gd name="connsiteY0" fmla="*/ 3327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831 w 35086"/>
                <a:gd name="connsiteY0" fmla="*/ 3409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831 w 35086"/>
                <a:gd name="connsiteY0" fmla="*/ 3409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831 w 35086"/>
                <a:gd name="connsiteY0" fmla="*/ 3409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831 w 35086"/>
                <a:gd name="connsiteY0" fmla="*/ 3409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831 w 35086"/>
                <a:gd name="connsiteY0" fmla="*/ 3409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831 w 35086"/>
                <a:gd name="connsiteY0" fmla="*/ 3409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831 w 39994"/>
                <a:gd name="connsiteY0" fmla="*/ 34096 h 36318"/>
                <a:gd name="connsiteX1" fmla="*/ 39994 w 39994"/>
                <a:gd name="connsiteY1" fmla="*/ 18465 h 36318"/>
                <a:gd name="connsiteX0" fmla="*/ 307 w 39994"/>
                <a:gd name="connsiteY0" fmla="*/ 34289 h 36318"/>
                <a:gd name="connsiteX1" fmla="*/ 12429 w 39994"/>
                <a:gd name="connsiteY1" fmla="*/ 10608 h 36318"/>
                <a:gd name="connsiteX2" fmla="*/ 34541 w 39994"/>
                <a:gd name="connsiteY2" fmla="*/ 716 h 36318"/>
                <a:gd name="connsiteX3" fmla="*/ 25973 w 39994"/>
                <a:gd name="connsiteY3" fmla="*/ 31251 h 36318"/>
                <a:gd name="connsiteX4" fmla="*/ 307 w 39994"/>
                <a:gd name="connsiteY4" fmla="*/ 34289 h 36318"/>
                <a:gd name="connsiteX0" fmla="*/ 2660 w 39823"/>
                <a:gd name="connsiteY0" fmla="*/ 33412 h 33620"/>
                <a:gd name="connsiteX1" fmla="*/ 39823 w 39823"/>
                <a:gd name="connsiteY1" fmla="*/ 17781 h 33620"/>
                <a:gd name="connsiteX0" fmla="*/ 136 w 39823"/>
                <a:gd name="connsiteY0" fmla="*/ 33605 h 33620"/>
                <a:gd name="connsiteX1" fmla="*/ 12258 w 39823"/>
                <a:gd name="connsiteY1" fmla="*/ 9924 h 33620"/>
                <a:gd name="connsiteX2" fmla="*/ 34370 w 39823"/>
                <a:gd name="connsiteY2" fmla="*/ 32 h 33620"/>
                <a:gd name="connsiteX3" fmla="*/ 20702 w 39823"/>
                <a:gd name="connsiteY3" fmla="*/ 13297 h 33620"/>
                <a:gd name="connsiteX4" fmla="*/ 136 w 39823"/>
                <a:gd name="connsiteY4" fmla="*/ 33605 h 33620"/>
                <a:gd name="connsiteX0" fmla="*/ 2660 w 46174"/>
                <a:gd name="connsiteY0" fmla="*/ 24953 h 25159"/>
                <a:gd name="connsiteX1" fmla="*/ 39823 w 46174"/>
                <a:gd name="connsiteY1" fmla="*/ 9322 h 25159"/>
                <a:gd name="connsiteX0" fmla="*/ 136 w 46174"/>
                <a:gd name="connsiteY0" fmla="*/ 25146 h 25159"/>
                <a:gd name="connsiteX1" fmla="*/ 12258 w 46174"/>
                <a:gd name="connsiteY1" fmla="*/ 1465 h 25159"/>
                <a:gd name="connsiteX2" fmla="*/ 46101 w 46174"/>
                <a:gd name="connsiteY2" fmla="*/ 2240 h 25159"/>
                <a:gd name="connsiteX3" fmla="*/ 20702 w 46174"/>
                <a:gd name="connsiteY3" fmla="*/ 4838 h 25159"/>
                <a:gd name="connsiteX4" fmla="*/ 136 w 46174"/>
                <a:gd name="connsiteY4" fmla="*/ 25146 h 25159"/>
                <a:gd name="connsiteX0" fmla="*/ 3394 w 48469"/>
                <a:gd name="connsiteY0" fmla="*/ 26163 h 32522"/>
                <a:gd name="connsiteX1" fmla="*/ 40557 w 48469"/>
                <a:gd name="connsiteY1" fmla="*/ 10532 h 32522"/>
                <a:gd name="connsiteX0" fmla="*/ 870 w 48469"/>
                <a:gd name="connsiteY0" fmla="*/ 26356 h 32522"/>
                <a:gd name="connsiteX1" fmla="*/ 12992 w 48469"/>
                <a:gd name="connsiteY1" fmla="*/ 2675 h 32522"/>
                <a:gd name="connsiteX2" fmla="*/ 46835 w 48469"/>
                <a:gd name="connsiteY2" fmla="*/ 3450 h 32522"/>
                <a:gd name="connsiteX3" fmla="*/ 38777 w 48469"/>
                <a:gd name="connsiteY3" fmla="*/ 30937 h 32522"/>
                <a:gd name="connsiteX4" fmla="*/ 870 w 48469"/>
                <a:gd name="connsiteY4" fmla="*/ 26356 h 32522"/>
                <a:gd name="connsiteX0" fmla="*/ 3394 w 48469"/>
                <a:gd name="connsiteY0" fmla="*/ 26163 h 32522"/>
                <a:gd name="connsiteX1" fmla="*/ 43107 w 48469"/>
                <a:gd name="connsiteY1" fmla="*/ 10532 h 32522"/>
                <a:gd name="connsiteX0" fmla="*/ 870 w 48469"/>
                <a:gd name="connsiteY0" fmla="*/ 26356 h 32522"/>
                <a:gd name="connsiteX1" fmla="*/ 12992 w 48469"/>
                <a:gd name="connsiteY1" fmla="*/ 2675 h 32522"/>
                <a:gd name="connsiteX2" fmla="*/ 46835 w 48469"/>
                <a:gd name="connsiteY2" fmla="*/ 3450 h 32522"/>
                <a:gd name="connsiteX3" fmla="*/ 38777 w 48469"/>
                <a:gd name="connsiteY3" fmla="*/ 30937 h 32522"/>
                <a:gd name="connsiteX4" fmla="*/ 870 w 48469"/>
                <a:gd name="connsiteY4" fmla="*/ 26356 h 32522"/>
                <a:gd name="connsiteX0" fmla="*/ 3394 w 48469"/>
                <a:gd name="connsiteY0" fmla="*/ 26163 h 32522"/>
                <a:gd name="connsiteX1" fmla="*/ 43107 w 48469"/>
                <a:gd name="connsiteY1" fmla="*/ 10532 h 32522"/>
                <a:gd name="connsiteX0" fmla="*/ 870 w 48469"/>
                <a:gd name="connsiteY0" fmla="*/ 26356 h 32522"/>
                <a:gd name="connsiteX1" fmla="*/ 12992 w 48469"/>
                <a:gd name="connsiteY1" fmla="*/ 2675 h 32522"/>
                <a:gd name="connsiteX2" fmla="*/ 46835 w 48469"/>
                <a:gd name="connsiteY2" fmla="*/ 3450 h 32522"/>
                <a:gd name="connsiteX3" fmla="*/ 38777 w 48469"/>
                <a:gd name="connsiteY3" fmla="*/ 30937 h 32522"/>
                <a:gd name="connsiteX4" fmla="*/ 870 w 48469"/>
                <a:gd name="connsiteY4" fmla="*/ 26356 h 32522"/>
                <a:gd name="connsiteX0" fmla="*/ 7474 w 48469"/>
                <a:gd name="connsiteY0" fmla="*/ 18036 h 32522"/>
                <a:gd name="connsiteX1" fmla="*/ 43107 w 48469"/>
                <a:gd name="connsiteY1" fmla="*/ 10532 h 32522"/>
                <a:gd name="connsiteX0" fmla="*/ 870 w 48469"/>
                <a:gd name="connsiteY0" fmla="*/ 26356 h 32522"/>
                <a:gd name="connsiteX1" fmla="*/ 12992 w 48469"/>
                <a:gd name="connsiteY1" fmla="*/ 2675 h 32522"/>
                <a:gd name="connsiteX2" fmla="*/ 46835 w 48469"/>
                <a:gd name="connsiteY2" fmla="*/ 3450 h 32522"/>
                <a:gd name="connsiteX3" fmla="*/ 38777 w 48469"/>
                <a:gd name="connsiteY3" fmla="*/ 30937 h 32522"/>
                <a:gd name="connsiteX4" fmla="*/ 870 w 48469"/>
                <a:gd name="connsiteY4" fmla="*/ 26356 h 32522"/>
                <a:gd name="connsiteX0" fmla="*/ 7474 w 48469"/>
                <a:gd name="connsiteY0" fmla="*/ 18036 h 32522"/>
                <a:gd name="connsiteX1" fmla="*/ 43107 w 48469"/>
                <a:gd name="connsiteY1" fmla="*/ 7484 h 32522"/>
                <a:gd name="connsiteX0" fmla="*/ 870 w 48469"/>
                <a:gd name="connsiteY0" fmla="*/ 26356 h 32522"/>
                <a:gd name="connsiteX1" fmla="*/ 12992 w 48469"/>
                <a:gd name="connsiteY1" fmla="*/ 2675 h 32522"/>
                <a:gd name="connsiteX2" fmla="*/ 46835 w 48469"/>
                <a:gd name="connsiteY2" fmla="*/ 3450 h 32522"/>
                <a:gd name="connsiteX3" fmla="*/ 38777 w 48469"/>
                <a:gd name="connsiteY3" fmla="*/ 30937 h 32522"/>
                <a:gd name="connsiteX4" fmla="*/ 870 w 48469"/>
                <a:gd name="connsiteY4" fmla="*/ 26356 h 32522"/>
                <a:gd name="connsiteX0" fmla="*/ 7474 w 48469"/>
                <a:gd name="connsiteY0" fmla="*/ 18036 h 32522"/>
                <a:gd name="connsiteX1" fmla="*/ 43107 w 48469"/>
                <a:gd name="connsiteY1" fmla="*/ 7484 h 32522"/>
                <a:gd name="connsiteX0" fmla="*/ 870 w 48469"/>
                <a:gd name="connsiteY0" fmla="*/ 26356 h 32522"/>
                <a:gd name="connsiteX1" fmla="*/ 12992 w 48469"/>
                <a:gd name="connsiteY1" fmla="*/ 2675 h 32522"/>
                <a:gd name="connsiteX2" fmla="*/ 46835 w 48469"/>
                <a:gd name="connsiteY2" fmla="*/ 3450 h 32522"/>
                <a:gd name="connsiteX3" fmla="*/ 38777 w 48469"/>
                <a:gd name="connsiteY3" fmla="*/ 30937 h 32522"/>
                <a:gd name="connsiteX4" fmla="*/ 870 w 48469"/>
                <a:gd name="connsiteY4" fmla="*/ 26356 h 32522"/>
                <a:gd name="connsiteX0" fmla="*/ 7474 w 48469"/>
                <a:gd name="connsiteY0" fmla="*/ 18036 h 32522"/>
                <a:gd name="connsiteX1" fmla="*/ 43107 w 48469"/>
                <a:gd name="connsiteY1" fmla="*/ 7484 h 32522"/>
                <a:gd name="connsiteX0" fmla="*/ 870 w 48469"/>
                <a:gd name="connsiteY0" fmla="*/ 26356 h 32522"/>
                <a:gd name="connsiteX1" fmla="*/ 12992 w 48469"/>
                <a:gd name="connsiteY1" fmla="*/ 2675 h 32522"/>
                <a:gd name="connsiteX2" fmla="*/ 46835 w 48469"/>
                <a:gd name="connsiteY2" fmla="*/ 3450 h 32522"/>
                <a:gd name="connsiteX3" fmla="*/ 38777 w 48469"/>
                <a:gd name="connsiteY3" fmla="*/ 30937 h 32522"/>
                <a:gd name="connsiteX4" fmla="*/ 870 w 48469"/>
                <a:gd name="connsiteY4" fmla="*/ 26356 h 32522"/>
                <a:gd name="connsiteX0" fmla="*/ 7474 w 48469"/>
                <a:gd name="connsiteY0" fmla="*/ 18036 h 32522"/>
                <a:gd name="connsiteX1" fmla="*/ 40557 w 48469"/>
                <a:gd name="connsiteY1" fmla="*/ 9008 h 32522"/>
                <a:gd name="connsiteX0" fmla="*/ 870 w 48469"/>
                <a:gd name="connsiteY0" fmla="*/ 26356 h 32522"/>
                <a:gd name="connsiteX1" fmla="*/ 12992 w 48469"/>
                <a:gd name="connsiteY1" fmla="*/ 2675 h 32522"/>
                <a:gd name="connsiteX2" fmla="*/ 46835 w 48469"/>
                <a:gd name="connsiteY2" fmla="*/ 3450 h 32522"/>
                <a:gd name="connsiteX3" fmla="*/ 38777 w 48469"/>
                <a:gd name="connsiteY3" fmla="*/ 30937 h 32522"/>
                <a:gd name="connsiteX4" fmla="*/ 870 w 48469"/>
                <a:gd name="connsiteY4" fmla="*/ 26356 h 3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" h="32522" fill="none" extrusionOk="0">
                  <a:moveTo>
                    <a:pt x="7474" y="18036"/>
                  </a:moveTo>
                  <a:cubicBezTo>
                    <a:pt x="14245" y="9000"/>
                    <a:pt x="30676" y="7377"/>
                    <a:pt x="40557" y="9008"/>
                  </a:cubicBezTo>
                </a:path>
                <a:path w="48469" h="32522" stroke="0" extrusionOk="0">
                  <a:moveTo>
                    <a:pt x="870" y="26356"/>
                  </a:moveTo>
                  <a:cubicBezTo>
                    <a:pt x="-3428" y="21646"/>
                    <a:pt x="9398" y="6130"/>
                    <a:pt x="12992" y="2675"/>
                  </a:cubicBezTo>
                  <a:cubicBezTo>
                    <a:pt x="16586" y="-780"/>
                    <a:pt x="42537" y="-1260"/>
                    <a:pt x="46835" y="3450"/>
                  </a:cubicBezTo>
                  <a:cubicBezTo>
                    <a:pt x="51133" y="8160"/>
                    <a:pt x="46438" y="27119"/>
                    <a:pt x="38777" y="30937"/>
                  </a:cubicBezTo>
                  <a:cubicBezTo>
                    <a:pt x="31116" y="34755"/>
                    <a:pt x="5168" y="31066"/>
                    <a:pt x="870" y="26356"/>
                  </a:cubicBezTo>
                  <a:close/>
                </a:path>
              </a:pathLst>
            </a:custGeom>
            <a:noFill/>
            <a:ln w="38100" cap="rnd">
              <a:solidFill>
                <a:schemeClr val="accent1">
                  <a:lumMod val="50000"/>
                </a:schemeClr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/>
            <a:lstStyle/>
            <a:p>
              <a:endParaRPr lang="es-AR"/>
            </a:p>
          </p:txBody>
        </p:sp>
        <p:sp>
          <p:nvSpPr>
            <p:cNvPr id="83" name="Arc 5"/>
            <p:cNvSpPr>
              <a:spLocks/>
            </p:cNvSpPr>
            <p:nvPr/>
          </p:nvSpPr>
          <p:spPr bwMode="auto">
            <a:xfrm>
              <a:off x="4624568" y="3820062"/>
              <a:ext cx="603630" cy="491980"/>
            </a:xfrm>
            <a:custGeom>
              <a:avLst/>
              <a:gdLst>
                <a:gd name="T0" fmla="*/ 0 w 21582"/>
                <a:gd name="T1" fmla="*/ 0 h 21600"/>
                <a:gd name="T2" fmla="*/ 0 w 21582"/>
                <a:gd name="T3" fmla="*/ 0 h 21600"/>
                <a:gd name="T4" fmla="*/ 0 w 2158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82"/>
                <a:gd name="T10" fmla="*/ 0 h 21600"/>
                <a:gd name="T11" fmla="*/ 21582 w 21582"/>
                <a:gd name="T12" fmla="*/ 21600 h 21600"/>
                <a:gd name="connsiteX0" fmla="*/ 0 w 21859"/>
                <a:gd name="connsiteY0" fmla="*/ 23314 h 24185"/>
                <a:gd name="connsiteX1" fmla="*/ 21859 w 21859"/>
                <a:gd name="connsiteY1" fmla="*/ 0 h 24185"/>
                <a:gd name="connsiteX0" fmla="*/ 0 w 21859"/>
                <a:gd name="connsiteY0" fmla="*/ 23314 h 24185"/>
                <a:gd name="connsiteX1" fmla="*/ 21567 w 21859"/>
                <a:gd name="connsiteY1" fmla="*/ 2585 h 24185"/>
                <a:gd name="connsiteX2" fmla="*/ 21583 w 21859"/>
                <a:gd name="connsiteY2" fmla="*/ 24185 h 24185"/>
                <a:gd name="connsiteX3" fmla="*/ 0 w 21859"/>
                <a:gd name="connsiteY3" fmla="*/ 23314 h 24185"/>
                <a:gd name="connsiteX0" fmla="*/ 0 w 21859"/>
                <a:gd name="connsiteY0" fmla="*/ 23438 h 24309"/>
                <a:gd name="connsiteX1" fmla="*/ 21859 w 21859"/>
                <a:gd name="connsiteY1" fmla="*/ 124 h 24309"/>
                <a:gd name="connsiteX0" fmla="*/ 0 w 21859"/>
                <a:gd name="connsiteY0" fmla="*/ 23438 h 24309"/>
                <a:gd name="connsiteX1" fmla="*/ 21567 w 21859"/>
                <a:gd name="connsiteY1" fmla="*/ 2709 h 24309"/>
                <a:gd name="connsiteX2" fmla="*/ 21583 w 21859"/>
                <a:gd name="connsiteY2" fmla="*/ 24309 h 24309"/>
                <a:gd name="connsiteX3" fmla="*/ 0 w 21859"/>
                <a:gd name="connsiteY3" fmla="*/ 23438 h 24309"/>
                <a:gd name="connsiteX0" fmla="*/ 633 w 23315"/>
                <a:gd name="connsiteY0" fmla="*/ 23438 h 24907"/>
                <a:gd name="connsiteX1" fmla="*/ 22492 w 23315"/>
                <a:gd name="connsiteY1" fmla="*/ 124 h 24907"/>
                <a:gd name="connsiteX0" fmla="*/ 633 w 23315"/>
                <a:gd name="connsiteY0" fmla="*/ 23438 h 24907"/>
                <a:gd name="connsiteX1" fmla="*/ 7206 w 23315"/>
                <a:gd name="connsiteY1" fmla="*/ 7007 h 24907"/>
                <a:gd name="connsiteX2" fmla="*/ 22200 w 23315"/>
                <a:gd name="connsiteY2" fmla="*/ 2709 h 24907"/>
                <a:gd name="connsiteX3" fmla="*/ 22216 w 23315"/>
                <a:gd name="connsiteY3" fmla="*/ 24309 h 24907"/>
                <a:gd name="connsiteX4" fmla="*/ 633 w 23315"/>
                <a:gd name="connsiteY4" fmla="*/ 23438 h 24907"/>
                <a:gd name="connsiteX0" fmla="*/ 683 w 23390"/>
                <a:gd name="connsiteY0" fmla="*/ 23438 h 24840"/>
                <a:gd name="connsiteX1" fmla="*/ 22542 w 23390"/>
                <a:gd name="connsiteY1" fmla="*/ 124 h 24840"/>
                <a:gd name="connsiteX0" fmla="*/ 683 w 23390"/>
                <a:gd name="connsiteY0" fmla="*/ 23438 h 24840"/>
                <a:gd name="connsiteX1" fmla="*/ 6910 w 23390"/>
                <a:gd name="connsiteY1" fmla="*/ 7931 h 24840"/>
                <a:gd name="connsiteX2" fmla="*/ 22250 w 23390"/>
                <a:gd name="connsiteY2" fmla="*/ 2709 h 24840"/>
                <a:gd name="connsiteX3" fmla="*/ 22266 w 23390"/>
                <a:gd name="connsiteY3" fmla="*/ 24309 h 24840"/>
                <a:gd name="connsiteX4" fmla="*/ 683 w 23390"/>
                <a:gd name="connsiteY4" fmla="*/ 23438 h 24840"/>
                <a:gd name="connsiteX0" fmla="*/ 683 w 24871"/>
                <a:gd name="connsiteY0" fmla="*/ 23888 h 25290"/>
                <a:gd name="connsiteX1" fmla="*/ 24871 w 24871"/>
                <a:gd name="connsiteY1" fmla="*/ 120 h 25290"/>
                <a:gd name="connsiteX0" fmla="*/ 683 w 24871"/>
                <a:gd name="connsiteY0" fmla="*/ 23888 h 25290"/>
                <a:gd name="connsiteX1" fmla="*/ 6910 w 24871"/>
                <a:gd name="connsiteY1" fmla="*/ 8381 h 25290"/>
                <a:gd name="connsiteX2" fmla="*/ 22250 w 24871"/>
                <a:gd name="connsiteY2" fmla="*/ 3159 h 25290"/>
                <a:gd name="connsiteX3" fmla="*/ 22266 w 24871"/>
                <a:gd name="connsiteY3" fmla="*/ 24759 h 25290"/>
                <a:gd name="connsiteX4" fmla="*/ 683 w 24871"/>
                <a:gd name="connsiteY4" fmla="*/ 23888 h 25290"/>
                <a:gd name="connsiteX0" fmla="*/ 683 w 24179"/>
                <a:gd name="connsiteY0" fmla="*/ 22059 h 23461"/>
                <a:gd name="connsiteX1" fmla="*/ 24179 w 24179"/>
                <a:gd name="connsiteY1" fmla="*/ 138 h 23461"/>
                <a:gd name="connsiteX0" fmla="*/ 683 w 24179"/>
                <a:gd name="connsiteY0" fmla="*/ 22059 h 23461"/>
                <a:gd name="connsiteX1" fmla="*/ 6910 w 24179"/>
                <a:gd name="connsiteY1" fmla="*/ 6552 h 23461"/>
                <a:gd name="connsiteX2" fmla="*/ 22250 w 24179"/>
                <a:gd name="connsiteY2" fmla="*/ 1330 h 23461"/>
                <a:gd name="connsiteX3" fmla="*/ 22266 w 24179"/>
                <a:gd name="connsiteY3" fmla="*/ 22930 h 23461"/>
                <a:gd name="connsiteX4" fmla="*/ 683 w 24179"/>
                <a:gd name="connsiteY4" fmla="*/ 22059 h 23461"/>
                <a:gd name="connsiteX0" fmla="*/ 683 w 24179"/>
                <a:gd name="connsiteY0" fmla="*/ 21921 h 23323"/>
                <a:gd name="connsiteX1" fmla="*/ 24179 w 24179"/>
                <a:gd name="connsiteY1" fmla="*/ 0 h 23323"/>
                <a:gd name="connsiteX0" fmla="*/ 683 w 24179"/>
                <a:gd name="connsiteY0" fmla="*/ 21921 h 23323"/>
                <a:gd name="connsiteX1" fmla="*/ 6910 w 24179"/>
                <a:gd name="connsiteY1" fmla="*/ 6414 h 23323"/>
                <a:gd name="connsiteX2" fmla="*/ 22250 w 24179"/>
                <a:gd name="connsiteY2" fmla="*/ 1192 h 23323"/>
                <a:gd name="connsiteX3" fmla="*/ 22266 w 24179"/>
                <a:gd name="connsiteY3" fmla="*/ 22792 h 23323"/>
                <a:gd name="connsiteX4" fmla="*/ 683 w 24179"/>
                <a:gd name="connsiteY4" fmla="*/ 21921 h 23323"/>
                <a:gd name="connsiteX0" fmla="*/ 376 w 23872"/>
                <a:gd name="connsiteY0" fmla="*/ 21921 h 23377"/>
                <a:gd name="connsiteX1" fmla="*/ 23872 w 23872"/>
                <a:gd name="connsiteY1" fmla="*/ 0 h 23377"/>
                <a:gd name="connsiteX0" fmla="*/ 376 w 23872"/>
                <a:gd name="connsiteY0" fmla="*/ 21921 h 23377"/>
                <a:gd name="connsiteX1" fmla="*/ 9238 w 23872"/>
                <a:gd name="connsiteY1" fmla="*/ 5666 h 23377"/>
                <a:gd name="connsiteX2" fmla="*/ 21943 w 23872"/>
                <a:gd name="connsiteY2" fmla="*/ 1192 h 23377"/>
                <a:gd name="connsiteX3" fmla="*/ 21959 w 23872"/>
                <a:gd name="connsiteY3" fmla="*/ 22792 h 23377"/>
                <a:gd name="connsiteX4" fmla="*/ 376 w 23872"/>
                <a:gd name="connsiteY4" fmla="*/ 21921 h 23377"/>
                <a:gd name="connsiteX0" fmla="*/ 376 w 30984"/>
                <a:gd name="connsiteY0" fmla="*/ 30075 h 33598"/>
                <a:gd name="connsiteX1" fmla="*/ 23872 w 30984"/>
                <a:gd name="connsiteY1" fmla="*/ 8154 h 33598"/>
                <a:gd name="connsiteX0" fmla="*/ 376 w 30984"/>
                <a:gd name="connsiteY0" fmla="*/ 30075 h 33598"/>
                <a:gd name="connsiteX1" fmla="*/ 9238 w 30984"/>
                <a:gd name="connsiteY1" fmla="*/ 13820 h 33598"/>
                <a:gd name="connsiteX2" fmla="*/ 30527 w 30984"/>
                <a:gd name="connsiteY2" fmla="*/ 411 h 33598"/>
                <a:gd name="connsiteX3" fmla="*/ 21959 w 30984"/>
                <a:gd name="connsiteY3" fmla="*/ 30946 h 33598"/>
                <a:gd name="connsiteX4" fmla="*/ 376 w 30984"/>
                <a:gd name="connsiteY4" fmla="*/ 30075 h 33598"/>
                <a:gd name="connsiteX0" fmla="*/ 376 w 30984"/>
                <a:gd name="connsiteY0" fmla="*/ 30075 h 33598"/>
                <a:gd name="connsiteX1" fmla="*/ 27309 w 30984"/>
                <a:gd name="connsiteY1" fmla="*/ 3429 h 33598"/>
                <a:gd name="connsiteX0" fmla="*/ 376 w 30984"/>
                <a:gd name="connsiteY0" fmla="*/ 30075 h 33598"/>
                <a:gd name="connsiteX1" fmla="*/ 9238 w 30984"/>
                <a:gd name="connsiteY1" fmla="*/ 13820 h 33598"/>
                <a:gd name="connsiteX2" fmla="*/ 30527 w 30984"/>
                <a:gd name="connsiteY2" fmla="*/ 411 h 33598"/>
                <a:gd name="connsiteX3" fmla="*/ 21959 w 30984"/>
                <a:gd name="connsiteY3" fmla="*/ 30946 h 33598"/>
                <a:gd name="connsiteX4" fmla="*/ 376 w 30984"/>
                <a:gd name="connsiteY4" fmla="*/ 30075 h 33598"/>
                <a:gd name="connsiteX0" fmla="*/ 2042 w 32666"/>
                <a:gd name="connsiteY0" fmla="*/ 30075 h 36744"/>
                <a:gd name="connsiteX1" fmla="*/ 28975 w 32666"/>
                <a:gd name="connsiteY1" fmla="*/ 3429 h 36744"/>
                <a:gd name="connsiteX0" fmla="*/ 315 w 32666"/>
                <a:gd name="connsiteY0" fmla="*/ 35316 h 36744"/>
                <a:gd name="connsiteX1" fmla="*/ 10904 w 32666"/>
                <a:gd name="connsiteY1" fmla="*/ 13820 h 36744"/>
                <a:gd name="connsiteX2" fmla="*/ 32193 w 32666"/>
                <a:gd name="connsiteY2" fmla="*/ 411 h 36744"/>
                <a:gd name="connsiteX3" fmla="*/ 23625 w 32666"/>
                <a:gd name="connsiteY3" fmla="*/ 30946 h 36744"/>
                <a:gd name="connsiteX4" fmla="*/ 315 w 32666"/>
                <a:gd name="connsiteY4" fmla="*/ 35316 h 36744"/>
                <a:gd name="connsiteX0" fmla="*/ 1981 w 32553"/>
                <a:gd name="connsiteY0" fmla="*/ 30000 h 36578"/>
                <a:gd name="connsiteX1" fmla="*/ 28914 w 32553"/>
                <a:gd name="connsiteY1" fmla="*/ 3354 h 36578"/>
                <a:gd name="connsiteX0" fmla="*/ 254 w 32553"/>
                <a:gd name="connsiteY0" fmla="*/ 35241 h 36578"/>
                <a:gd name="connsiteX1" fmla="*/ 11811 w 32553"/>
                <a:gd name="connsiteY1" fmla="*/ 14971 h 36578"/>
                <a:gd name="connsiteX2" fmla="*/ 32132 w 32553"/>
                <a:gd name="connsiteY2" fmla="*/ 336 h 36578"/>
                <a:gd name="connsiteX3" fmla="*/ 23564 w 32553"/>
                <a:gd name="connsiteY3" fmla="*/ 30871 h 36578"/>
                <a:gd name="connsiteX4" fmla="*/ 254 w 32553"/>
                <a:gd name="connsiteY4" fmla="*/ 35241 h 36578"/>
                <a:gd name="connsiteX0" fmla="*/ 0 w 32847"/>
                <a:gd name="connsiteY0" fmla="*/ 32896 h 36578"/>
                <a:gd name="connsiteX1" fmla="*/ 29208 w 32847"/>
                <a:gd name="connsiteY1" fmla="*/ 3354 h 36578"/>
                <a:gd name="connsiteX0" fmla="*/ 548 w 32847"/>
                <a:gd name="connsiteY0" fmla="*/ 35241 h 36578"/>
                <a:gd name="connsiteX1" fmla="*/ 12105 w 32847"/>
                <a:gd name="connsiteY1" fmla="*/ 14971 h 36578"/>
                <a:gd name="connsiteX2" fmla="*/ 32426 w 32847"/>
                <a:gd name="connsiteY2" fmla="*/ 336 h 36578"/>
                <a:gd name="connsiteX3" fmla="*/ 23858 w 32847"/>
                <a:gd name="connsiteY3" fmla="*/ 30871 h 36578"/>
                <a:gd name="connsiteX4" fmla="*/ 548 w 32847"/>
                <a:gd name="connsiteY4" fmla="*/ 35241 h 36578"/>
                <a:gd name="connsiteX0" fmla="*/ 0 w 32796"/>
                <a:gd name="connsiteY0" fmla="*/ 32831 h 36423"/>
                <a:gd name="connsiteX1" fmla="*/ 29208 w 32796"/>
                <a:gd name="connsiteY1" fmla="*/ 3289 h 36423"/>
                <a:gd name="connsiteX0" fmla="*/ 548 w 32796"/>
                <a:gd name="connsiteY0" fmla="*/ 35176 h 36423"/>
                <a:gd name="connsiteX1" fmla="*/ 13073 w 32796"/>
                <a:gd name="connsiteY1" fmla="*/ 16132 h 36423"/>
                <a:gd name="connsiteX2" fmla="*/ 32426 w 32796"/>
                <a:gd name="connsiteY2" fmla="*/ 271 h 36423"/>
                <a:gd name="connsiteX3" fmla="*/ 23858 w 32796"/>
                <a:gd name="connsiteY3" fmla="*/ 30806 h 36423"/>
                <a:gd name="connsiteX4" fmla="*/ 548 w 32796"/>
                <a:gd name="connsiteY4" fmla="*/ 35176 h 36423"/>
                <a:gd name="connsiteX0" fmla="*/ 63 w 33139"/>
                <a:gd name="connsiteY0" fmla="*/ 33015 h 36834"/>
                <a:gd name="connsiteX1" fmla="*/ 29271 w 33139"/>
                <a:gd name="connsiteY1" fmla="*/ 3473 h 36834"/>
                <a:gd name="connsiteX0" fmla="*/ 611 w 33139"/>
                <a:gd name="connsiteY0" fmla="*/ 35360 h 36834"/>
                <a:gd name="connsiteX1" fmla="*/ 8102 w 33139"/>
                <a:gd name="connsiteY1" fmla="*/ 13243 h 36834"/>
                <a:gd name="connsiteX2" fmla="*/ 32489 w 33139"/>
                <a:gd name="connsiteY2" fmla="*/ 455 h 36834"/>
                <a:gd name="connsiteX3" fmla="*/ 23921 w 33139"/>
                <a:gd name="connsiteY3" fmla="*/ 30990 h 36834"/>
                <a:gd name="connsiteX4" fmla="*/ 611 w 33139"/>
                <a:gd name="connsiteY4" fmla="*/ 35360 h 36834"/>
                <a:gd name="connsiteX0" fmla="*/ 0 w 32945"/>
                <a:gd name="connsiteY0" fmla="*/ 33276 h 37309"/>
                <a:gd name="connsiteX1" fmla="*/ 29208 w 32945"/>
                <a:gd name="connsiteY1" fmla="*/ 3734 h 37309"/>
                <a:gd name="connsiteX0" fmla="*/ 548 w 32945"/>
                <a:gd name="connsiteY0" fmla="*/ 35621 h 37309"/>
                <a:gd name="connsiteX1" fmla="*/ 10314 w 32945"/>
                <a:gd name="connsiteY1" fmla="*/ 10608 h 37309"/>
                <a:gd name="connsiteX2" fmla="*/ 32426 w 32945"/>
                <a:gd name="connsiteY2" fmla="*/ 716 h 37309"/>
                <a:gd name="connsiteX3" fmla="*/ 23858 w 32945"/>
                <a:gd name="connsiteY3" fmla="*/ 31251 h 37309"/>
                <a:gd name="connsiteX4" fmla="*/ 548 w 32945"/>
                <a:gd name="connsiteY4" fmla="*/ 35621 h 37309"/>
                <a:gd name="connsiteX0" fmla="*/ 2115 w 35086"/>
                <a:gd name="connsiteY0" fmla="*/ 3327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115 w 35086"/>
                <a:gd name="connsiteY0" fmla="*/ 3327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115 w 35086"/>
                <a:gd name="connsiteY0" fmla="*/ 3327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115 w 35086"/>
                <a:gd name="connsiteY0" fmla="*/ 3327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115 w 35086"/>
                <a:gd name="connsiteY0" fmla="*/ 3327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831 w 35086"/>
                <a:gd name="connsiteY0" fmla="*/ 3409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831 w 35086"/>
                <a:gd name="connsiteY0" fmla="*/ 3409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831 w 35086"/>
                <a:gd name="connsiteY0" fmla="*/ 3409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831 w 35086"/>
                <a:gd name="connsiteY0" fmla="*/ 3409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831 w 35086"/>
                <a:gd name="connsiteY0" fmla="*/ 3409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831 w 35086"/>
                <a:gd name="connsiteY0" fmla="*/ 3409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831 w 39994"/>
                <a:gd name="connsiteY0" fmla="*/ 34096 h 36318"/>
                <a:gd name="connsiteX1" fmla="*/ 39994 w 39994"/>
                <a:gd name="connsiteY1" fmla="*/ 18465 h 36318"/>
                <a:gd name="connsiteX0" fmla="*/ 307 w 39994"/>
                <a:gd name="connsiteY0" fmla="*/ 34289 h 36318"/>
                <a:gd name="connsiteX1" fmla="*/ 12429 w 39994"/>
                <a:gd name="connsiteY1" fmla="*/ 10608 h 36318"/>
                <a:gd name="connsiteX2" fmla="*/ 34541 w 39994"/>
                <a:gd name="connsiteY2" fmla="*/ 716 h 36318"/>
                <a:gd name="connsiteX3" fmla="*/ 25973 w 39994"/>
                <a:gd name="connsiteY3" fmla="*/ 31251 h 36318"/>
                <a:gd name="connsiteX4" fmla="*/ 307 w 39994"/>
                <a:gd name="connsiteY4" fmla="*/ 34289 h 36318"/>
                <a:gd name="connsiteX0" fmla="*/ 2660 w 39823"/>
                <a:gd name="connsiteY0" fmla="*/ 33412 h 33620"/>
                <a:gd name="connsiteX1" fmla="*/ 39823 w 39823"/>
                <a:gd name="connsiteY1" fmla="*/ 17781 h 33620"/>
                <a:gd name="connsiteX0" fmla="*/ 136 w 39823"/>
                <a:gd name="connsiteY0" fmla="*/ 33605 h 33620"/>
                <a:gd name="connsiteX1" fmla="*/ 12258 w 39823"/>
                <a:gd name="connsiteY1" fmla="*/ 9924 h 33620"/>
                <a:gd name="connsiteX2" fmla="*/ 34370 w 39823"/>
                <a:gd name="connsiteY2" fmla="*/ 32 h 33620"/>
                <a:gd name="connsiteX3" fmla="*/ 20702 w 39823"/>
                <a:gd name="connsiteY3" fmla="*/ 13297 h 33620"/>
                <a:gd name="connsiteX4" fmla="*/ 136 w 39823"/>
                <a:gd name="connsiteY4" fmla="*/ 33605 h 33620"/>
                <a:gd name="connsiteX0" fmla="*/ 2660 w 46174"/>
                <a:gd name="connsiteY0" fmla="*/ 24953 h 25159"/>
                <a:gd name="connsiteX1" fmla="*/ 39823 w 46174"/>
                <a:gd name="connsiteY1" fmla="*/ 9322 h 25159"/>
                <a:gd name="connsiteX0" fmla="*/ 136 w 46174"/>
                <a:gd name="connsiteY0" fmla="*/ 25146 h 25159"/>
                <a:gd name="connsiteX1" fmla="*/ 12258 w 46174"/>
                <a:gd name="connsiteY1" fmla="*/ 1465 h 25159"/>
                <a:gd name="connsiteX2" fmla="*/ 46101 w 46174"/>
                <a:gd name="connsiteY2" fmla="*/ 2240 h 25159"/>
                <a:gd name="connsiteX3" fmla="*/ 20702 w 46174"/>
                <a:gd name="connsiteY3" fmla="*/ 4838 h 25159"/>
                <a:gd name="connsiteX4" fmla="*/ 136 w 46174"/>
                <a:gd name="connsiteY4" fmla="*/ 25146 h 25159"/>
                <a:gd name="connsiteX0" fmla="*/ 3394 w 48469"/>
                <a:gd name="connsiteY0" fmla="*/ 26163 h 32522"/>
                <a:gd name="connsiteX1" fmla="*/ 40557 w 48469"/>
                <a:gd name="connsiteY1" fmla="*/ 10532 h 32522"/>
                <a:gd name="connsiteX0" fmla="*/ 870 w 48469"/>
                <a:gd name="connsiteY0" fmla="*/ 26356 h 32522"/>
                <a:gd name="connsiteX1" fmla="*/ 12992 w 48469"/>
                <a:gd name="connsiteY1" fmla="*/ 2675 h 32522"/>
                <a:gd name="connsiteX2" fmla="*/ 46835 w 48469"/>
                <a:gd name="connsiteY2" fmla="*/ 3450 h 32522"/>
                <a:gd name="connsiteX3" fmla="*/ 38777 w 48469"/>
                <a:gd name="connsiteY3" fmla="*/ 30937 h 32522"/>
                <a:gd name="connsiteX4" fmla="*/ 870 w 48469"/>
                <a:gd name="connsiteY4" fmla="*/ 26356 h 32522"/>
                <a:gd name="connsiteX0" fmla="*/ 3394 w 48469"/>
                <a:gd name="connsiteY0" fmla="*/ 26163 h 32522"/>
                <a:gd name="connsiteX1" fmla="*/ 43107 w 48469"/>
                <a:gd name="connsiteY1" fmla="*/ 10532 h 32522"/>
                <a:gd name="connsiteX0" fmla="*/ 870 w 48469"/>
                <a:gd name="connsiteY0" fmla="*/ 26356 h 32522"/>
                <a:gd name="connsiteX1" fmla="*/ 12992 w 48469"/>
                <a:gd name="connsiteY1" fmla="*/ 2675 h 32522"/>
                <a:gd name="connsiteX2" fmla="*/ 46835 w 48469"/>
                <a:gd name="connsiteY2" fmla="*/ 3450 h 32522"/>
                <a:gd name="connsiteX3" fmla="*/ 38777 w 48469"/>
                <a:gd name="connsiteY3" fmla="*/ 30937 h 32522"/>
                <a:gd name="connsiteX4" fmla="*/ 870 w 48469"/>
                <a:gd name="connsiteY4" fmla="*/ 26356 h 32522"/>
                <a:gd name="connsiteX0" fmla="*/ 3394 w 48469"/>
                <a:gd name="connsiteY0" fmla="*/ 26163 h 32522"/>
                <a:gd name="connsiteX1" fmla="*/ 43107 w 48469"/>
                <a:gd name="connsiteY1" fmla="*/ 10532 h 32522"/>
                <a:gd name="connsiteX0" fmla="*/ 870 w 48469"/>
                <a:gd name="connsiteY0" fmla="*/ 26356 h 32522"/>
                <a:gd name="connsiteX1" fmla="*/ 12992 w 48469"/>
                <a:gd name="connsiteY1" fmla="*/ 2675 h 32522"/>
                <a:gd name="connsiteX2" fmla="*/ 46835 w 48469"/>
                <a:gd name="connsiteY2" fmla="*/ 3450 h 32522"/>
                <a:gd name="connsiteX3" fmla="*/ 38777 w 48469"/>
                <a:gd name="connsiteY3" fmla="*/ 30937 h 32522"/>
                <a:gd name="connsiteX4" fmla="*/ 870 w 48469"/>
                <a:gd name="connsiteY4" fmla="*/ 26356 h 32522"/>
                <a:gd name="connsiteX0" fmla="*/ 7474 w 48469"/>
                <a:gd name="connsiteY0" fmla="*/ 18036 h 32522"/>
                <a:gd name="connsiteX1" fmla="*/ 43107 w 48469"/>
                <a:gd name="connsiteY1" fmla="*/ 10532 h 32522"/>
                <a:gd name="connsiteX0" fmla="*/ 870 w 48469"/>
                <a:gd name="connsiteY0" fmla="*/ 26356 h 32522"/>
                <a:gd name="connsiteX1" fmla="*/ 12992 w 48469"/>
                <a:gd name="connsiteY1" fmla="*/ 2675 h 32522"/>
                <a:gd name="connsiteX2" fmla="*/ 46835 w 48469"/>
                <a:gd name="connsiteY2" fmla="*/ 3450 h 32522"/>
                <a:gd name="connsiteX3" fmla="*/ 38777 w 48469"/>
                <a:gd name="connsiteY3" fmla="*/ 30937 h 32522"/>
                <a:gd name="connsiteX4" fmla="*/ 870 w 48469"/>
                <a:gd name="connsiteY4" fmla="*/ 26356 h 32522"/>
                <a:gd name="connsiteX0" fmla="*/ 7474 w 48469"/>
                <a:gd name="connsiteY0" fmla="*/ 18036 h 32522"/>
                <a:gd name="connsiteX1" fmla="*/ 43107 w 48469"/>
                <a:gd name="connsiteY1" fmla="*/ 7484 h 32522"/>
                <a:gd name="connsiteX0" fmla="*/ 870 w 48469"/>
                <a:gd name="connsiteY0" fmla="*/ 26356 h 32522"/>
                <a:gd name="connsiteX1" fmla="*/ 12992 w 48469"/>
                <a:gd name="connsiteY1" fmla="*/ 2675 h 32522"/>
                <a:gd name="connsiteX2" fmla="*/ 46835 w 48469"/>
                <a:gd name="connsiteY2" fmla="*/ 3450 h 32522"/>
                <a:gd name="connsiteX3" fmla="*/ 38777 w 48469"/>
                <a:gd name="connsiteY3" fmla="*/ 30937 h 32522"/>
                <a:gd name="connsiteX4" fmla="*/ 870 w 48469"/>
                <a:gd name="connsiteY4" fmla="*/ 26356 h 32522"/>
                <a:gd name="connsiteX0" fmla="*/ 7474 w 48469"/>
                <a:gd name="connsiteY0" fmla="*/ 18036 h 32522"/>
                <a:gd name="connsiteX1" fmla="*/ 43107 w 48469"/>
                <a:gd name="connsiteY1" fmla="*/ 7484 h 32522"/>
                <a:gd name="connsiteX0" fmla="*/ 870 w 48469"/>
                <a:gd name="connsiteY0" fmla="*/ 26356 h 32522"/>
                <a:gd name="connsiteX1" fmla="*/ 12992 w 48469"/>
                <a:gd name="connsiteY1" fmla="*/ 2675 h 32522"/>
                <a:gd name="connsiteX2" fmla="*/ 46835 w 48469"/>
                <a:gd name="connsiteY2" fmla="*/ 3450 h 32522"/>
                <a:gd name="connsiteX3" fmla="*/ 38777 w 48469"/>
                <a:gd name="connsiteY3" fmla="*/ 30937 h 32522"/>
                <a:gd name="connsiteX4" fmla="*/ 870 w 48469"/>
                <a:gd name="connsiteY4" fmla="*/ 26356 h 32522"/>
                <a:gd name="connsiteX0" fmla="*/ 7474 w 48469"/>
                <a:gd name="connsiteY0" fmla="*/ 18036 h 32522"/>
                <a:gd name="connsiteX1" fmla="*/ 43107 w 48469"/>
                <a:gd name="connsiteY1" fmla="*/ 7484 h 32522"/>
                <a:gd name="connsiteX0" fmla="*/ 870 w 48469"/>
                <a:gd name="connsiteY0" fmla="*/ 26356 h 32522"/>
                <a:gd name="connsiteX1" fmla="*/ 12992 w 48469"/>
                <a:gd name="connsiteY1" fmla="*/ 2675 h 32522"/>
                <a:gd name="connsiteX2" fmla="*/ 46835 w 48469"/>
                <a:gd name="connsiteY2" fmla="*/ 3450 h 32522"/>
                <a:gd name="connsiteX3" fmla="*/ 38777 w 48469"/>
                <a:gd name="connsiteY3" fmla="*/ 30937 h 32522"/>
                <a:gd name="connsiteX4" fmla="*/ 870 w 48469"/>
                <a:gd name="connsiteY4" fmla="*/ 26356 h 32522"/>
                <a:gd name="connsiteX0" fmla="*/ 7474 w 48469"/>
                <a:gd name="connsiteY0" fmla="*/ 18036 h 32522"/>
                <a:gd name="connsiteX1" fmla="*/ 40557 w 48469"/>
                <a:gd name="connsiteY1" fmla="*/ 9008 h 32522"/>
                <a:gd name="connsiteX0" fmla="*/ 870 w 48469"/>
                <a:gd name="connsiteY0" fmla="*/ 26356 h 32522"/>
                <a:gd name="connsiteX1" fmla="*/ 12992 w 48469"/>
                <a:gd name="connsiteY1" fmla="*/ 2675 h 32522"/>
                <a:gd name="connsiteX2" fmla="*/ 46835 w 48469"/>
                <a:gd name="connsiteY2" fmla="*/ 3450 h 32522"/>
                <a:gd name="connsiteX3" fmla="*/ 38777 w 48469"/>
                <a:gd name="connsiteY3" fmla="*/ 30937 h 32522"/>
                <a:gd name="connsiteX4" fmla="*/ 870 w 48469"/>
                <a:gd name="connsiteY4" fmla="*/ 26356 h 3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" h="32522" fill="none" extrusionOk="0">
                  <a:moveTo>
                    <a:pt x="7474" y="18036"/>
                  </a:moveTo>
                  <a:cubicBezTo>
                    <a:pt x="14245" y="9000"/>
                    <a:pt x="30676" y="7377"/>
                    <a:pt x="40557" y="9008"/>
                  </a:cubicBezTo>
                </a:path>
                <a:path w="48469" h="32522" stroke="0" extrusionOk="0">
                  <a:moveTo>
                    <a:pt x="870" y="26356"/>
                  </a:moveTo>
                  <a:cubicBezTo>
                    <a:pt x="-3428" y="21646"/>
                    <a:pt x="9398" y="6130"/>
                    <a:pt x="12992" y="2675"/>
                  </a:cubicBezTo>
                  <a:cubicBezTo>
                    <a:pt x="16586" y="-780"/>
                    <a:pt x="42537" y="-1260"/>
                    <a:pt x="46835" y="3450"/>
                  </a:cubicBezTo>
                  <a:cubicBezTo>
                    <a:pt x="51133" y="8160"/>
                    <a:pt x="46438" y="27119"/>
                    <a:pt x="38777" y="30937"/>
                  </a:cubicBezTo>
                  <a:cubicBezTo>
                    <a:pt x="31116" y="34755"/>
                    <a:pt x="5168" y="31066"/>
                    <a:pt x="870" y="26356"/>
                  </a:cubicBezTo>
                  <a:close/>
                </a:path>
              </a:pathLst>
            </a:custGeom>
            <a:noFill/>
            <a:ln w="38100" cap="rnd">
              <a:solidFill>
                <a:schemeClr val="accent1">
                  <a:lumMod val="50000"/>
                </a:schemeClr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/>
            <a:lstStyle/>
            <a:p>
              <a:endParaRPr lang="es-AR"/>
            </a:p>
          </p:txBody>
        </p:sp>
        <p:cxnSp>
          <p:nvCxnSpPr>
            <p:cNvPr id="87" name="86 Conector angular"/>
            <p:cNvCxnSpPr>
              <a:endCxn id="79" idx="2"/>
            </p:cNvCxnSpPr>
            <p:nvPr/>
          </p:nvCxnSpPr>
          <p:spPr>
            <a:xfrm>
              <a:off x="2251250" y="3918077"/>
              <a:ext cx="1043687" cy="350033"/>
            </a:xfrm>
            <a:prstGeom prst="bentConnector3">
              <a:avLst>
                <a:gd name="adj1" fmla="val -64"/>
              </a:avLst>
            </a:prstGeom>
            <a:ln w="19050">
              <a:solidFill>
                <a:srgbClr val="00AAE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72 Redondear rectángulo de esquina diagonal"/>
            <p:cNvSpPr/>
            <p:nvPr/>
          </p:nvSpPr>
          <p:spPr>
            <a:xfrm>
              <a:off x="395536" y="2971429"/>
              <a:ext cx="1944216" cy="1033635"/>
            </a:xfrm>
            <a:prstGeom prst="round2DiagRect">
              <a:avLst/>
            </a:prstGeom>
            <a:solidFill>
              <a:srgbClr val="00B0F0"/>
            </a:solidFill>
            <a:ln>
              <a:solidFill>
                <a:srgbClr val="00AAE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AR" b="1" dirty="0" smtClean="0">
                  <a:solidFill>
                    <a:schemeClr val="bg1"/>
                  </a:solidFill>
                </a:rPr>
                <a:t>SIGEN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es-AR" sz="1100" b="1" dirty="0">
                <a:solidFill>
                  <a:schemeClr val="bg1"/>
                </a:solidFill>
              </a:endParaRP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AR" sz="1200" dirty="0" smtClean="0">
                  <a:solidFill>
                    <a:schemeClr val="bg1"/>
                  </a:solidFill>
                </a:rPr>
                <a:t>SISTEMA  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AR" sz="1200" dirty="0" smtClean="0">
                  <a:solidFill>
                    <a:schemeClr val="bg1"/>
                  </a:solidFill>
                </a:rPr>
                <a:t>DE CONTROL INTERNO</a:t>
              </a:r>
              <a:endParaRPr lang="es-ES" altLang="es-AR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90" name="89 Conector angular"/>
            <p:cNvCxnSpPr/>
            <p:nvPr/>
          </p:nvCxnSpPr>
          <p:spPr>
            <a:xfrm>
              <a:off x="1180855" y="4056770"/>
              <a:ext cx="3546020" cy="400695"/>
            </a:xfrm>
            <a:prstGeom prst="bentConnector4">
              <a:avLst>
                <a:gd name="adj1" fmla="val -306"/>
                <a:gd name="adj2" fmla="val 214581"/>
              </a:avLst>
            </a:prstGeom>
            <a:ln w="19050">
              <a:solidFill>
                <a:srgbClr val="00AAE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Arc 5"/>
            <p:cNvSpPr>
              <a:spLocks/>
            </p:cNvSpPr>
            <p:nvPr/>
          </p:nvSpPr>
          <p:spPr bwMode="auto">
            <a:xfrm rot="20371553">
              <a:off x="1480615" y="2386985"/>
              <a:ext cx="743073" cy="598538"/>
            </a:xfrm>
            <a:custGeom>
              <a:avLst/>
              <a:gdLst>
                <a:gd name="T0" fmla="*/ 0 w 21582"/>
                <a:gd name="T1" fmla="*/ 0 h 21600"/>
                <a:gd name="T2" fmla="*/ 0 w 21582"/>
                <a:gd name="T3" fmla="*/ 0 h 21600"/>
                <a:gd name="T4" fmla="*/ 0 w 2158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82"/>
                <a:gd name="T10" fmla="*/ 0 h 21600"/>
                <a:gd name="T11" fmla="*/ 21582 w 21582"/>
                <a:gd name="T12" fmla="*/ 21600 h 21600"/>
                <a:gd name="connsiteX0" fmla="*/ 0 w 21859"/>
                <a:gd name="connsiteY0" fmla="*/ 23314 h 24185"/>
                <a:gd name="connsiteX1" fmla="*/ 21859 w 21859"/>
                <a:gd name="connsiteY1" fmla="*/ 0 h 24185"/>
                <a:gd name="connsiteX0" fmla="*/ 0 w 21859"/>
                <a:gd name="connsiteY0" fmla="*/ 23314 h 24185"/>
                <a:gd name="connsiteX1" fmla="*/ 21567 w 21859"/>
                <a:gd name="connsiteY1" fmla="*/ 2585 h 24185"/>
                <a:gd name="connsiteX2" fmla="*/ 21583 w 21859"/>
                <a:gd name="connsiteY2" fmla="*/ 24185 h 24185"/>
                <a:gd name="connsiteX3" fmla="*/ 0 w 21859"/>
                <a:gd name="connsiteY3" fmla="*/ 23314 h 24185"/>
                <a:gd name="connsiteX0" fmla="*/ 0 w 21859"/>
                <a:gd name="connsiteY0" fmla="*/ 23438 h 24309"/>
                <a:gd name="connsiteX1" fmla="*/ 21859 w 21859"/>
                <a:gd name="connsiteY1" fmla="*/ 124 h 24309"/>
                <a:gd name="connsiteX0" fmla="*/ 0 w 21859"/>
                <a:gd name="connsiteY0" fmla="*/ 23438 h 24309"/>
                <a:gd name="connsiteX1" fmla="*/ 21567 w 21859"/>
                <a:gd name="connsiteY1" fmla="*/ 2709 h 24309"/>
                <a:gd name="connsiteX2" fmla="*/ 21583 w 21859"/>
                <a:gd name="connsiteY2" fmla="*/ 24309 h 24309"/>
                <a:gd name="connsiteX3" fmla="*/ 0 w 21859"/>
                <a:gd name="connsiteY3" fmla="*/ 23438 h 24309"/>
                <a:gd name="connsiteX0" fmla="*/ 633 w 23315"/>
                <a:gd name="connsiteY0" fmla="*/ 23438 h 24907"/>
                <a:gd name="connsiteX1" fmla="*/ 22492 w 23315"/>
                <a:gd name="connsiteY1" fmla="*/ 124 h 24907"/>
                <a:gd name="connsiteX0" fmla="*/ 633 w 23315"/>
                <a:gd name="connsiteY0" fmla="*/ 23438 h 24907"/>
                <a:gd name="connsiteX1" fmla="*/ 7206 w 23315"/>
                <a:gd name="connsiteY1" fmla="*/ 7007 h 24907"/>
                <a:gd name="connsiteX2" fmla="*/ 22200 w 23315"/>
                <a:gd name="connsiteY2" fmla="*/ 2709 h 24907"/>
                <a:gd name="connsiteX3" fmla="*/ 22216 w 23315"/>
                <a:gd name="connsiteY3" fmla="*/ 24309 h 24907"/>
                <a:gd name="connsiteX4" fmla="*/ 633 w 23315"/>
                <a:gd name="connsiteY4" fmla="*/ 23438 h 24907"/>
                <a:gd name="connsiteX0" fmla="*/ 683 w 23390"/>
                <a:gd name="connsiteY0" fmla="*/ 23438 h 24840"/>
                <a:gd name="connsiteX1" fmla="*/ 22542 w 23390"/>
                <a:gd name="connsiteY1" fmla="*/ 124 h 24840"/>
                <a:gd name="connsiteX0" fmla="*/ 683 w 23390"/>
                <a:gd name="connsiteY0" fmla="*/ 23438 h 24840"/>
                <a:gd name="connsiteX1" fmla="*/ 6910 w 23390"/>
                <a:gd name="connsiteY1" fmla="*/ 7931 h 24840"/>
                <a:gd name="connsiteX2" fmla="*/ 22250 w 23390"/>
                <a:gd name="connsiteY2" fmla="*/ 2709 h 24840"/>
                <a:gd name="connsiteX3" fmla="*/ 22266 w 23390"/>
                <a:gd name="connsiteY3" fmla="*/ 24309 h 24840"/>
                <a:gd name="connsiteX4" fmla="*/ 683 w 23390"/>
                <a:gd name="connsiteY4" fmla="*/ 23438 h 24840"/>
                <a:gd name="connsiteX0" fmla="*/ 683 w 24871"/>
                <a:gd name="connsiteY0" fmla="*/ 23888 h 25290"/>
                <a:gd name="connsiteX1" fmla="*/ 24871 w 24871"/>
                <a:gd name="connsiteY1" fmla="*/ 120 h 25290"/>
                <a:gd name="connsiteX0" fmla="*/ 683 w 24871"/>
                <a:gd name="connsiteY0" fmla="*/ 23888 h 25290"/>
                <a:gd name="connsiteX1" fmla="*/ 6910 w 24871"/>
                <a:gd name="connsiteY1" fmla="*/ 8381 h 25290"/>
                <a:gd name="connsiteX2" fmla="*/ 22250 w 24871"/>
                <a:gd name="connsiteY2" fmla="*/ 3159 h 25290"/>
                <a:gd name="connsiteX3" fmla="*/ 22266 w 24871"/>
                <a:gd name="connsiteY3" fmla="*/ 24759 h 25290"/>
                <a:gd name="connsiteX4" fmla="*/ 683 w 24871"/>
                <a:gd name="connsiteY4" fmla="*/ 23888 h 25290"/>
                <a:gd name="connsiteX0" fmla="*/ 683 w 24179"/>
                <a:gd name="connsiteY0" fmla="*/ 22059 h 23461"/>
                <a:gd name="connsiteX1" fmla="*/ 24179 w 24179"/>
                <a:gd name="connsiteY1" fmla="*/ 138 h 23461"/>
                <a:gd name="connsiteX0" fmla="*/ 683 w 24179"/>
                <a:gd name="connsiteY0" fmla="*/ 22059 h 23461"/>
                <a:gd name="connsiteX1" fmla="*/ 6910 w 24179"/>
                <a:gd name="connsiteY1" fmla="*/ 6552 h 23461"/>
                <a:gd name="connsiteX2" fmla="*/ 22250 w 24179"/>
                <a:gd name="connsiteY2" fmla="*/ 1330 h 23461"/>
                <a:gd name="connsiteX3" fmla="*/ 22266 w 24179"/>
                <a:gd name="connsiteY3" fmla="*/ 22930 h 23461"/>
                <a:gd name="connsiteX4" fmla="*/ 683 w 24179"/>
                <a:gd name="connsiteY4" fmla="*/ 22059 h 23461"/>
                <a:gd name="connsiteX0" fmla="*/ 683 w 24179"/>
                <a:gd name="connsiteY0" fmla="*/ 21921 h 23323"/>
                <a:gd name="connsiteX1" fmla="*/ 24179 w 24179"/>
                <a:gd name="connsiteY1" fmla="*/ 0 h 23323"/>
                <a:gd name="connsiteX0" fmla="*/ 683 w 24179"/>
                <a:gd name="connsiteY0" fmla="*/ 21921 h 23323"/>
                <a:gd name="connsiteX1" fmla="*/ 6910 w 24179"/>
                <a:gd name="connsiteY1" fmla="*/ 6414 h 23323"/>
                <a:gd name="connsiteX2" fmla="*/ 22250 w 24179"/>
                <a:gd name="connsiteY2" fmla="*/ 1192 h 23323"/>
                <a:gd name="connsiteX3" fmla="*/ 22266 w 24179"/>
                <a:gd name="connsiteY3" fmla="*/ 22792 h 23323"/>
                <a:gd name="connsiteX4" fmla="*/ 683 w 24179"/>
                <a:gd name="connsiteY4" fmla="*/ 21921 h 23323"/>
                <a:gd name="connsiteX0" fmla="*/ 376 w 23872"/>
                <a:gd name="connsiteY0" fmla="*/ 21921 h 23377"/>
                <a:gd name="connsiteX1" fmla="*/ 23872 w 23872"/>
                <a:gd name="connsiteY1" fmla="*/ 0 h 23377"/>
                <a:gd name="connsiteX0" fmla="*/ 376 w 23872"/>
                <a:gd name="connsiteY0" fmla="*/ 21921 h 23377"/>
                <a:gd name="connsiteX1" fmla="*/ 9238 w 23872"/>
                <a:gd name="connsiteY1" fmla="*/ 5666 h 23377"/>
                <a:gd name="connsiteX2" fmla="*/ 21943 w 23872"/>
                <a:gd name="connsiteY2" fmla="*/ 1192 h 23377"/>
                <a:gd name="connsiteX3" fmla="*/ 21959 w 23872"/>
                <a:gd name="connsiteY3" fmla="*/ 22792 h 23377"/>
                <a:gd name="connsiteX4" fmla="*/ 376 w 23872"/>
                <a:gd name="connsiteY4" fmla="*/ 21921 h 23377"/>
                <a:gd name="connsiteX0" fmla="*/ 376 w 30984"/>
                <a:gd name="connsiteY0" fmla="*/ 30075 h 33598"/>
                <a:gd name="connsiteX1" fmla="*/ 23872 w 30984"/>
                <a:gd name="connsiteY1" fmla="*/ 8154 h 33598"/>
                <a:gd name="connsiteX0" fmla="*/ 376 w 30984"/>
                <a:gd name="connsiteY0" fmla="*/ 30075 h 33598"/>
                <a:gd name="connsiteX1" fmla="*/ 9238 w 30984"/>
                <a:gd name="connsiteY1" fmla="*/ 13820 h 33598"/>
                <a:gd name="connsiteX2" fmla="*/ 30527 w 30984"/>
                <a:gd name="connsiteY2" fmla="*/ 411 h 33598"/>
                <a:gd name="connsiteX3" fmla="*/ 21959 w 30984"/>
                <a:gd name="connsiteY3" fmla="*/ 30946 h 33598"/>
                <a:gd name="connsiteX4" fmla="*/ 376 w 30984"/>
                <a:gd name="connsiteY4" fmla="*/ 30075 h 33598"/>
                <a:gd name="connsiteX0" fmla="*/ 376 w 30984"/>
                <a:gd name="connsiteY0" fmla="*/ 30075 h 33598"/>
                <a:gd name="connsiteX1" fmla="*/ 27309 w 30984"/>
                <a:gd name="connsiteY1" fmla="*/ 3429 h 33598"/>
                <a:gd name="connsiteX0" fmla="*/ 376 w 30984"/>
                <a:gd name="connsiteY0" fmla="*/ 30075 h 33598"/>
                <a:gd name="connsiteX1" fmla="*/ 9238 w 30984"/>
                <a:gd name="connsiteY1" fmla="*/ 13820 h 33598"/>
                <a:gd name="connsiteX2" fmla="*/ 30527 w 30984"/>
                <a:gd name="connsiteY2" fmla="*/ 411 h 33598"/>
                <a:gd name="connsiteX3" fmla="*/ 21959 w 30984"/>
                <a:gd name="connsiteY3" fmla="*/ 30946 h 33598"/>
                <a:gd name="connsiteX4" fmla="*/ 376 w 30984"/>
                <a:gd name="connsiteY4" fmla="*/ 30075 h 33598"/>
                <a:gd name="connsiteX0" fmla="*/ 2042 w 32666"/>
                <a:gd name="connsiteY0" fmla="*/ 30075 h 36744"/>
                <a:gd name="connsiteX1" fmla="*/ 28975 w 32666"/>
                <a:gd name="connsiteY1" fmla="*/ 3429 h 36744"/>
                <a:gd name="connsiteX0" fmla="*/ 315 w 32666"/>
                <a:gd name="connsiteY0" fmla="*/ 35316 h 36744"/>
                <a:gd name="connsiteX1" fmla="*/ 10904 w 32666"/>
                <a:gd name="connsiteY1" fmla="*/ 13820 h 36744"/>
                <a:gd name="connsiteX2" fmla="*/ 32193 w 32666"/>
                <a:gd name="connsiteY2" fmla="*/ 411 h 36744"/>
                <a:gd name="connsiteX3" fmla="*/ 23625 w 32666"/>
                <a:gd name="connsiteY3" fmla="*/ 30946 h 36744"/>
                <a:gd name="connsiteX4" fmla="*/ 315 w 32666"/>
                <a:gd name="connsiteY4" fmla="*/ 35316 h 36744"/>
                <a:gd name="connsiteX0" fmla="*/ 1981 w 32553"/>
                <a:gd name="connsiteY0" fmla="*/ 30000 h 36578"/>
                <a:gd name="connsiteX1" fmla="*/ 28914 w 32553"/>
                <a:gd name="connsiteY1" fmla="*/ 3354 h 36578"/>
                <a:gd name="connsiteX0" fmla="*/ 254 w 32553"/>
                <a:gd name="connsiteY0" fmla="*/ 35241 h 36578"/>
                <a:gd name="connsiteX1" fmla="*/ 11811 w 32553"/>
                <a:gd name="connsiteY1" fmla="*/ 14971 h 36578"/>
                <a:gd name="connsiteX2" fmla="*/ 32132 w 32553"/>
                <a:gd name="connsiteY2" fmla="*/ 336 h 36578"/>
                <a:gd name="connsiteX3" fmla="*/ 23564 w 32553"/>
                <a:gd name="connsiteY3" fmla="*/ 30871 h 36578"/>
                <a:gd name="connsiteX4" fmla="*/ 254 w 32553"/>
                <a:gd name="connsiteY4" fmla="*/ 35241 h 36578"/>
                <a:gd name="connsiteX0" fmla="*/ 0 w 32847"/>
                <a:gd name="connsiteY0" fmla="*/ 32896 h 36578"/>
                <a:gd name="connsiteX1" fmla="*/ 29208 w 32847"/>
                <a:gd name="connsiteY1" fmla="*/ 3354 h 36578"/>
                <a:gd name="connsiteX0" fmla="*/ 548 w 32847"/>
                <a:gd name="connsiteY0" fmla="*/ 35241 h 36578"/>
                <a:gd name="connsiteX1" fmla="*/ 12105 w 32847"/>
                <a:gd name="connsiteY1" fmla="*/ 14971 h 36578"/>
                <a:gd name="connsiteX2" fmla="*/ 32426 w 32847"/>
                <a:gd name="connsiteY2" fmla="*/ 336 h 36578"/>
                <a:gd name="connsiteX3" fmla="*/ 23858 w 32847"/>
                <a:gd name="connsiteY3" fmla="*/ 30871 h 36578"/>
                <a:gd name="connsiteX4" fmla="*/ 548 w 32847"/>
                <a:gd name="connsiteY4" fmla="*/ 35241 h 36578"/>
                <a:gd name="connsiteX0" fmla="*/ 0 w 32796"/>
                <a:gd name="connsiteY0" fmla="*/ 32831 h 36423"/>
                <a:gd name="connsiteX1" fmla="*/ 29208 w 32796"/>
                <a:gd name="connsiteY1" fmla="*/ 3289 h 36423"/>
                <a:gd name="connsiteX0" fmla="*/ 548 w 32796"/>
                <a:gd name="connsiteY0" fmla="*/ 35176 h 36423"/>
                <a:gd name="connsiteX1" fmla="*/ 13073 w 32796"/>
                <a:gd name="connsiteY1" fmla="*/ 16132 h 36423"/>
                <a:gd name="connsiteX2" fmla="*/ 32426 w 32796"/>
                <a:gd name="connsiteY2" fmla="*/ 271 h 36423"/>
                <a:gd name="connsiteX3" fmla="*/ 23858 w 32796"/>
                <a:gd name="connsiteY3" fmla="*/ 30806 h 36423"/>
                <a:gd name="connsiteX4" fmla="*/ 548 w 32796"/>
                <a:gd name="connsiteY4" fmla="*/ 35176 h 36423"/>
                <a:gd name="connsiteX0" fmla="*/ 63 w 33139"/>
                <a:gd name="connsiteY0" fmla="*/ 33015 h 36834"/>
                <a:gd name="connsiteX1" fmla="*/ 29271 w 33139"/>
                <a:gd name="connsiteY1" fmla="*/ 3473 h 36834"/>
                <a:gd name="connsiteX0" fmla="*/ 611 w 33139"/>
                <a:gd name="connsiteY0" fmla="*/ 35360 h 36834"/>
                <a:gd name="connsiteX1" fmla="*/ 8102 w 33139"/>
                <a:gd name="connsiteY1" fmla="*/ 13243 h 36834"/>
                <a:gd name="connsiteX2" fmla="*/ 32489 w 33139"/>
                <a:gd name="connsiteY2" fmla="*/ 455 h 36834"/>
                <a:gd name="connsiteX3" fmla="*/ 23921 w 33139"/>
                <a:gd name="connsiteY3" fmla="*/ 30990 h 36834"/>
                <a:gd name="connsiteX4" fmla="*/ 611 w 33139"/>
                <a:gd name="connsiteY4" fmla="*/ 35360 h 36834"/>
                <a:gd name="connsiteX0" fmla="*/ 0 w 32945"/>
                <a:gd name="connsiteY0" fmla="*/ 33276 h 37309"/>
                <a:gd name="connsiteX1" fmla="*/ 29208 w 32945"/>
                <a:gd name="connsiteY1" fmla="*/ 3734 h 37309"/>
                <a:gd name="connsiteX0" fmla="*/ 548 w 32945"/>
                <a:gd name="connsiteY0" fmla="*/ 35621 h 37309"/>
                <a:gd name="connsiteX1" fmla="*/ 10314 w 32945"/>
                <a:gd name="connsiteY1" fmla="*/ 10608 h 37309"/>
                <a:gd name="connsiteX2" fmla="*/ 32426 w 32945"/>
                <a:gd name="connsiteY2" fmla="*/ 716 h 37309"/>
                <a:gd name="connsiteX3" fmla="*/ 23858 w 32945"/>
                <a:gd name="connsiteY3" fmla="*/ 31251 h 37309"/>
                <a:gd name="connsiteX4" fmla="*/ 548 w 32945"/>
                <a:gd name="connsiteY4" fmla="*/ 35621 h 37309"/>
                <a:gd name="connsiteX0" fmla="*/ 2115 w 35086"/>
                <a:gd name="connsiteY0" fmla="*/ 3327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115 w 35086"/>
                <a:gd name="connsiteY0" fmla="*/ 3327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115 w 35086"/>
                <a:gd name="connsiteY0" fmla="*/ 3327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115 w 35086"/>
                <a:gd name="connsiteY0" fmla="*/ 3327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115 w 35086"/>
                <a:gd name="connsiteY0" fmla="*/ 3327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831 w 35086"/>
                <a:gd name="connsiteY0" fmla="*/ 3409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831 w 35086"/>
                <a:gd name="connsiteY0" fmla="*/ 3409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831 w 35086"/>
                <a:gd name="connsiteY0" fmla="*/ 3409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831 w 35086"/>
                <a:gd name="connsiteY0" fmla="*/ 3409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831 w 35086"/>
                <a:gd name="connsiteY0" fmla="*/ 3409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831 w 35086"/>
                <a:gd name="connsiteY0" fmla="*/ 3409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831 w 39994"/>
                <a:gd name="connsiteY0" fmla="*/ 34096 h 36318"/>
                <a:gd name="connsiteX1" fmla="*/ 39994 w 39994"/>
                <a:gd name="connsiteY1" fmla="*/ 18465 h 36318"/>
                <a:gd name="connsiteX0" fmla="*/ 307 w 39994"/>
                <a:gd name="connsiteY0" fmla="*/ 34289 h 36318"/>
                <a:gd name="connsiteX1" fmla="*/ 12429 w 39994"/>
                <a:gd name="connsiteY1" fmla="*/ 10608 h 36318"/>
                <a:gd name="connsiteX2" fmla="*/ 34541 w 39994"/>
                <a:gd name="connsiteY2" fmla="*/ 716 h 36318"/>
                <a:gd name="connsiteX3" fmla="*/ 25973 w 39994"/>
                <a:gd name="connsiteY3" fmla="*/ 31251 h 36318"/>
                <a:gd name="connsiteX4" fmla="*/ 307 w 39994"/>
                <a:gd name="connsiteY4" fmla="*/ 34289 h 36318"/>
                <a:gd name="connsiteX0" fmla="*/ 2660 w 39823"/>
                <a:gd name="connsiteY0" fmla="*/ 33412 h 33620"/>
                <a:gd name="connsiteX1" fmla="*/ 39823 w 39823"/>
                <a:gd name="connsiteY1" fmla="*/ 17781 h 33620"/>
                <a:gd name="connsiteX0" fmla="*/ 136 w 39823"/>
                <a:gd name="connsiteY0" fmla="*/ 33605 h 33620"/>
                <a:gd name="connsiteX1" fmla="*/ 12258 w 39823"/>
                <a:gd name="connsiteY1" fmla="*/ 9924 h 33620"/>
                <a:gd name="connsiteX2" fmla="*/ 34370 w 39823"/>
                <a:gd name="connsiteY2" fmla="*/ 32 h 33620"/>
                <a:gd name="connsiteX3" fmla="*/ 20702 w 39823"/>
                <a:gd name="connsiteY3" fmla="*/ 13297 h 33620"/>
                <a:gd name="connsiteX4" fmla="*/ 136 w 39823"/>
                <a:gd name="connsiteY4" fmla="*/ 33605 h 33620"/>
                <a:gd name="connsiteX0" fmla="*/ 2660 w 46174"/>
                <a:gd name="connsiteY0" fmla="*/ 24953 h 25159"/>
                <a:gd name="connsiteX1" fmla="*/ 39823 w 46174"/>
                <a:gd name="connsiteY1" fmla="*/ 9322 h 25159"/>
                <a:gd name="connsiteX0" fmla="*/ 136 w 46174"/>
                <a:gd name="connsiteY0" fmla="*/ 25146 h 25159"/>
                <a:gd name="connsiteX1" fmla="*/ 12258 w 46174"/>
                <a:gd name="connsiteY1" fmla="*/ 1465 h 25159"/>
                <a:gd name="connsiteX2" fmla="*/ 46101 w 46174"/>
                <a:gd name="connsiteY2" fmla="*/ 2240 h 25159"/>
                <a:gd name="connsiteX3" fmla="*/ 20702 w 46174"/>
                <a:gd name="connsiteY3" fmla="*/ 4838 h 25159"/>
                <a:gd name="connsiteX4" fmla="*/ 136 w 46174"/>
                <a:gd name="connsiteY4" fmla="*/ 25146 h 25159"/>
                <a:gd name="connsiteX0" fmla="*/ 3394 w 48469"/>
                <a:gd name="connsiteY0" fmla="*/ 26163 h 32522"/>
                <a:gd name="connsiteX1" fmla="*/ 40557 w 48469"/>
                <a:gd name="connsiteY1" fmla="*/ 10532 h 32522"/>
                <a:gd name="connsiteX0" fmla="*/ 870 w 48469"/>
                <a:gd name="connsiteY0" fmla="*/ 26356 h 32522"/>
                <a:gd name="connsiteX1" fmla="*/ 12992 w 48469"/>
                <a:gd name="connsiteY1" fmla="*/ 2675 h 32522"/>
                <a:gd name="connsiteX2" fmla="*/ 46835 w 48469"/>
                <a:gd name="connsiteY2" fmla="*/ 3450 h 32522"/>
                <a:gd name="connsiteX3" fmla="*/ 38777 w 48469"/>
                <a:gd name="connsiteY3" fmla="*/ 30937 h 32522"/>
                <a:gd name="connsiteX4" fmla="*/ 870 w 48469"/>
                <a:gd name="connsiteY4" fmla="*/ 26356 h 32522"/>
                <a:gd name="connsiteX0" fmla="*/ 3394 w 48469"/>
                <a:gd name="connsiteY0" fmla="*/ 26163 h 32522"/>
                <a:gd name="connsiteX1" fmla="*/ 43107 w 48469"/>
                <a:gd name="connsiteY1" fmla="*/ 10532 h 32522"/>
                <a:gd name="connsiteX0" fmla="*/ 870 w 48469"/>
                <a:gd name="connsiteY0" fmla="*/ 26356 h 32522"/>
                <a:gd name="connsiteX1" fmla="*/ 12992 w 48469"/>
                <a:gd name="connsiteY1" fmla="*/ 2675 h 32522"/>
                <a:gd name="connsiteX2" fmla="*/ 46835 w 48469"/>
                <a:gd name="connsiteY2" fmla="*/ 3450 h 32522"/>
                <a:gd name="connsiteX3" fmla="*/ 38777 w 48469"/>
                <a:gd name="connsiteY3" fmla="*/ 30937 h 32522"/>
                <a:gd name="connsiteX4" fmla="*/ 870 w 48469"/>
                <a:gd name="connsiteY4" fmla="*/ 26356 h 32522"/>
                <a:gd name="connsiteX0" fmla="*/ 3394 w 48469"/>
                <a:gd name="connsiteY0" fmla="*/ 26163 h 32522"/>
                <a:gd name="connsiteX1" fmla="*/ 43107 w 48469"/>
                <a:gd name="connsiteY1" fmla="*/ 10532 h 32522"/>
                <a:gd name="connsiteX0" fmla="*/ 870 w 48469"/>
                <a:gd name="connsiteY0" fmla="*/ 26356 h 32522"/>
                <a:gd name="connsiteX1" fmla="*/ 12992 w 48469"/>
                <a:gd name="connsiteY1" fmla="*/ 2675 h 32522"/>
                <a:gd name="connsiteX2" fmla="*/ 46835 w 48469"/>
                <a:gd name="connsiteY2" fmla="*/ 3450 h 32522"/>
                <a:gd name="connsiteX3" fmla="*/ 38777 w 48469"/>
                <a:gd name="connsiteY3" fmla="*/ 30937 h 32522"/>
                <a:gd name="connsiteX4" fmla="*/ 870 w 48469"/>
                <a:gd name="connsiteY4" fmla="*/ 26356 h 32522"/>
                <a:gd name="connsiteX0" fmla="*/ 7474 w 48469"/>
                <a:gd name="connsiteY0" fmla="*/ 18036 h 32522"/>
                <a:gd name="connsiteX1" fmla="*/ 43107 w 48469"/>
                <a:gd name="connsiteY1" fmla="*/ 10532 h 32522"/>
                <a:gd name="connsiteX0" fmla="*/ 870 w 48469"/>
                <a:gd name="connsiteY0" fmla="*/ 26356 h 32522"/>
                <a:gd name="connsiteX1" fmla="*/ 12992 w 48469"/>
                <a:gd name="connsiteY1" fmla="*/ 2675 h 32522"/>
                <a:gd name="connsiteX2" fmla="*/ 46835 w 48469"/>
                <a:gd name="connsiteY2" fmla="*/ 3450 h 32522"/>
                <a:gd name="connsiteX3" fmla="*/ 38777 w 48469"/>
                <a:gd name="connsiteY3" fmla="*/ 30937 h 32522"/>
                <a:gd name="connsiteX4" fmla="*/ 870 w 48469"/>
                <a:gd name="connsiteY4" fmla="*/ 26356 h 32522"/>
                <a:gd name="connsiteX0" fmla="*/ 7474 w 48469"/>
                <a:gd name="connsiteY0" fmla="*/ 18036 h 32522"/>
                <a:gd name="connsiteX1" fmla="*/ 43107 w 48469"/>
                <a:gd name="connsiteY1" fmla="*/ 7484 h 32522"/>
                <a:gd name="connsiteX0" fmla="*/ 870 w 48469"/>
                <a:gd name="connsiteY0" fmla="*/ 26356 h 32522"/>
                <a:gd name="connsiteX1" fmla="*/ 12992 w 48469"/>
                <a:gd name="connsiteY1" fmla="*/ 2675 h 32522"/>
                <a:gd name="connsiteX2" fmla="*/ 46835 w 48469"/>
                <a:gd name="connsiteY2" fmla="*/ 3450 h 32522"/>
                <a:gd name="connsiteX3" fmla="*/ 38777 w 48469"/>
                <a:gd name="connsiteY3" fmla="*/ 30937 h 32522"/>
                <a:gd name="connsiteX4" fmla="*/ 870 w 48469"/>
                <a:gd name="connsiteY4" fmla="*/ 26356 h 32522"/>
                <a:gd name="connsiteX0" fmla="*/ 7474 w 48469"/>
                <a:gd name="connsiteY0" fmla="*/ 18036 h 32522"/>
                <a:gd name="connsiteX1" fmla="*/ 43107 w 48469"/>
                <a:gd name="connsiteY1" fmla="*/ 7484 h 32522"/>
                <a:gd name="connsiteX0" fmla="*/ 870 w 48469"/>
                <a:gd name="connsiteY0" fmla="*/ 26356 h 32522"/>
                <a:gd name="connsiteX1" fmla="*/ 12992 w 48469"/>
                <a:gd name="connsiteY1" fmla="*/ 2675 h 32522"/>
                <a:gd name="connsiteX2" fmla="*/ 46835 w 48469"/>
                <a:gd name="connsiteY2" fmla="*/ 3450 h 32522"/>
                <a:gd name="connsiteX3" fmla="*/ 38777 w 48469"/>
                <a:gd name="connsiteY3" fmla="*/ 30937 h 32522"/>
                <a:gd name="connsiteX4" fmla="*/ 870 w 48469"/>
                <a:gd name="connsiteY4" fmla="*/ 26356 h 32522"/>
                <a:gd name="connsiteX0" fmla="*/ 7474 w 48469"/>
                <a:gd name="connsiteY0" fmla="*/ 18036 h 32522"/>
                <a:gd name="connsiteX1" fmla="*/ 43107 w 48469"/>
                <a:gd name="connsiteY1" fmla="*/ 7484 h 32522"/>
                <a:gd name="connsiteX0" fmla="*/ 870 w 48469"/>
                <a:gd name="connsiteY0" fmla="*/ 26356 h 32522"/>
                <a:gd name="connsiteX1" fmla="*/ 12992 w 48469"/>
                <a:gd name="connsiteY1" fmla="*/ 2675 h 32522"/>
                <a:gd name="connsiteX2" fmla="*/ 46835 w 48469"/>
                <a:gd name="connsiteY2" fmla="*/ 3450 h 32522"/>
                <a:gd name="connsiteX3" fmla="*/ 38777 w 48469"/>
                <a:gd name="connsiteY3" fmla="*/ 30937 h 32522"/>
                <a:gd name="connsiteX4" fmla="*/ 870 w 48469"/>
                <a:gd name="connsiteY4" fmla="*/ 26356 h 32522"/>
                <a:gd name="connsiteX0" fmla="*/ 7474 w 48469"/>
                <a:gd name="connsiteY0" fmla="*/ 18036 h 32522"/>
                <a:gd name="connsiteX1" fmla="*/ 40557 w 48469"/>
                <a:gd name="connsiteY1" fmla="*/ 9008 h 32522"/>
                <a:gd name="connsiteX0" fmla="*/ 870 w 48469"/>
                <a:gd name="connsiteY0" fmla="*/ 26356 h 32522"/>
                <a:gd name="connsiteX1" fmla="*/ 12992 w 48469"/>
                <a:gd name="connsiteY1" fmla="*/ 2675 h 32522"/>
                <a:gd name="connsiteX2" fmla="*/ 46835 w 48469"/>
                <a:gd name="connsiteY2" fmla="*/ 3450 h 32522"/>
                <a:gd name="connsiteX3" fmla="*/ 38777 w 48469"/>
                <a:gd name="connsiteY3" fmla="*/ 30937 h 32522"/>
                <a:gd name="connsiteX4" fmla="*/ 870 w 48469"/>
                <a:gd name="connsiteY4" fmla="*/ 26356 h 3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" h="32522" fill="none" extrusionOk="0">
                  <a:moveTo>
                    <a:pt x="7474" y="18036"/>
                  </a:moveTo>
                  <a:cubicBezTo>
                    <a:pt x="14245" y="9000"/>
                    <a:pt x="30676" y="7377"/>
                    <a:pt x="40557" y="9008"/>
                  </a:cubicBezTo>
                </a:path>
                <a:path w="48469" h="32522" stroke="0" extrusionOk="0">
                  <a:moveTo>
                    <a:pt x="870" y="26356"/>
                  </a:moveTo>
                  <a:cubicBezTo>
                    <a:pt x="-3428" y="21646"/>
                    <a:pt x="9398" y="6130"/>
                    <a:pt x="12992" y="2675"/>
                  </a:cubicBezTo>
                  <a:cubicBezTo>
                    <a:pt x="16586" y="-780"/>
                    <a:pt x="42537" y="-1260"/>
                    <a:pt x="46835" y="3450"/>
                  </a:cubicBezTo>
                  <a:cubicBezTo>
                    <a:pt x="51133" y="8160"/>
                    <a:pt x="46438" y="27119"/>
                    <a:pt x="38777" y="30937"/>
                  </a:cubicBezTo>
                  <a:cubicBezTo>
                    <a:pt x="31116" y="34755"/>
                    <a:pt x="5168" y="31066"/>
                    <a:pt x="870" y="26356"/>
                  </a:cubicBezTo>
                  <a:close/>
                </a:path>
              </a:pathLst>
            </a:custGeom>
            <a:noFill/>
            <a:ln w="38100" cap="rnd">
              <a:solidFill>
                <a:schemeClr val="accent1">
                  <a:lumMod val="50000"/>
                </a:schemeClr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/>
            <a:lstStyle/>
            <a:p>
              <a:endParaRPr lang="es-AR"/>
            </a:p>
          </p:txBody>
        </p:sp>
        <p:sp>
          <p:nvSpPr>
            <p:cNvPr id="39" name="Arc 5"/>
            <p:cNvSpPr>
              <a:spLocks/>
            </p:cNvSpPr>
            <p:nvPr/>
          </p:nvSpPr>
          <p:spPr bwMode="auto">
            <a:xfrm rot="293792" flipH="1">
              <a:off x="4167851" y="2189347"/>
              <a:ext cx="738482" cy="1009076"/>
            </a:xfrm>
            <a:custGeom>
              <a:avLst/>
              <a:gdLst>
                <a:gd name="T0" fmla="*/ 0 w 21582"/>
                <a:gd name="T1" fmla="*/ 0 h 21600"/>
                <a:gd name="T2" fmla="*/ 0 w 21582"/>
                <a:gd name="T3" fmla="*/ 0 h 21600"/>
                <a:gd name="T4" fmla="*/ 0 w 2158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82"/>
                <a:gd name="T10" fmla="*/ 0 h 21600"/>
                <a:gd name="T11" fmla="*/ 21582 w 21582"/>
                <a:gd name="T12" fmla="*/ 21600 h 21600"/>
                <a:gd name="connsiteX0" fmla="*/ 0 w 21859"/>
                <a:gd name="connsiteY0" fmla="*/ 23314 h 24185"/>
                <a:gd name="connsiteX1" fmla="*/ 21859 w 21859"/>
                <a:gd name="connsiteY1" fmla="*/ 0 h 24185"/>
                <a:gd name="connsiteX0" fmla="*/ 0 w 21859"/>
                <a:gd name="connsiteY0" fmla="*/ 23314 h 24185"/>
                <a:gd name="connsiteX1" fmla="*/ 21567 w 21859"/>
                <a:gd name="connsiteY1" fmla="*/ 2585 h 24185"/>
                <a:gd name="connsiteX2" fmla="*/ 21583 w 21859"/>
                <a:gd name="connsiteY2" fmla="*/ 24185 h 24185"/>
                <a:gd name="connsiteX3" fmla="*/ 0 w 21859"/>
                <a:gd name="connsiteY3" fmla="*/ 23314 h 24185"/>
                <a:gd name="connsiteX0" fmla="*/ 0 w 21859"/>
                <a:gd name="connsiteY0" fmla="*/ 23438 h 24309"/>
                <a:gd name="connsiteX1" fmla="*/ 21859 w 21859"/>
                <a:gd name="connsiteY1" fmla="*/ 124 h 24309"/>
                <a:gd name="connsiteX0" fmla="*/ 0 w 21859"/>
                <a:gd name="connsiteY0" fmla="*/ 23438 h 24309"/>
                <a:gd name="connsiteX1" fmla="*/ 21567 w 21859"/>
                <a:gd name="connsiteY1" fmla="*/ 2709 h 24309"/>
                <a:gd name="connsiteX2" fmla="*/ 21583 w 21859"/>
                <a:gd name="connsiteY2" fmla="*/ 24309 h 24309"/>
                <a:gd name="connsiteX3" fmla="*/ 0 w 21859"/>
                <a:gd name="connsiteY3" fmla="*/ 23438 h 24309"/>
                <a:gd name="connsiteX0" fmla="*/ 633 w 23315"/>
                <a:gd name="connsiteY0" fmla="*/ 23438 h 24907"/>
                <a:gd name="connsiteX1" fmla="*/ 22492 w 23315"/>
                <a:gd name="connsiteY1" fmla="*/ 124 h 24907"/>
                <a:gd name="connsiteX0" fmla="*/ 633 w 23315"/>
                <a:gd name="connsiteY0" fmla="*/ 23438 h 24907"/>
                <a:gd name="connsiteX1" fmla="*/ 7206 w 23315"/>
                <a:gd name="connsiteY1" fmla="*/ 7007 h 24907"/>
                <a:gd name="connsiteX2" fmla="*/ 22200 w 23315"/>
                <a:gd name="connsiteY2" fmla="*/ 2709 h 24907"/>
                <a:gd name="connsiteX3" fmla="*/ 22216 w 23315"/>
                <a:gd name="connsiteY3" fmla="*/ 24309 h 24907"/>
                <a:gd name="connsiteX4" fmla="*/ 633 w 23315"/>
                <a:gd name="connsiteY4" fmla="*/ 23438 h 24907"/>
                <a:gd name="connsiteX0" fmla="*/ 683 w 23390"/>
                <a:gd name="connsiteY0" fmla="*/ 23438 h 24840"/>
                <a:gd name="connsiteX1" fmla="*/ 22542 w 23390"/>
                <a:gd name="connsiteY1" fmla="*/ 124 h 24840"/>
                <a:gd name="connsiteX0" fmla="*/ 683 w 23390"/>
                <a:gd name="connsiteY0" fmla="*/ 23438 h 24840"/>
                <a:gd name="connsiteX1" fmla="*/ 6910 w 23390"/>
                <a:gd name="connsiteY1" fmla="*/ 7931 h 24840"/>
                <a:gd name="connsiteX2" fmla="*/ 22250 w 23390"/>
                <a:gd name="connsiteY2" fmla="*/ 2709 h 24840"/>
                <a:gd name="connsiteX3" fmla="*/ 22266 w 23390"/>
                <a:gd name="connsiteY3" fmla="*/ 24309 h 24840"/>
                <a:gd name="connsiteX4" fmla="*/ 683 w 23390"/>
                <a:gd name="connsiteY4" fmla="*/ 23438 h 24840"/>
                <a:gd name="connsiteX0" fmla="*/ 683 w 24871"/>
                <a:gd name="connsiteY0" fmla="*/ 23888 h 25290"/>
                <a:gd name="connsiteX1" fmla="*/ 24871 w 24871"/>
                <a:gd name="connsiteY1" fmla="*/ 120 h 25290"/>
                <a:gd name="connsiteX0" fmla="*/ 683 w 24871"/>
                <a:gd name="connsiteY0" fmla="*/ 23888 h 25290"/>
                <a:gd name="connsiteX1" fmla="*/ 6910 w 24871"/>
                <a:gd name="connsiteY1" fmla="*/ 8381 h 25290"/>
                <a:gd name="connsiteX2" fmla="*/ 22250 w 24871"/>
                <a:gd name="connsiteY2" fmla="*/ 3159 h 25290"/>
                <a:gd name="connsiteX3" fmla="*/ 22266 w 24871"/>
                <a:gd name="connsiteY3" fmla="*/ 24759 h 25290"/>
                <a:gd name="connsiteX4" fmla="*/ 683 w 24871"/>
                <a:gd name="connsiteY4" fmla="*/ 23888 h 25290"/>
                <a:gd name="connsiteX0" fmla="*/ 683 w 24179"/>
                <a:gd name="connsiteY0" fmla="*/ 22059 h 23461"/>
                <a:gd name="connsiteX1" fmla="*/ 24179 w 24179"/>
                <a:gd name="connsiteY1" fmla="*/ 138 h 23461"/>
                <a:gd name="connsiteX0" fmla="*/ 683 w 24179"/>
                <a:gd name="connsiteY0" fmla="*/ 22059 h 23461"/>
                <a:gd name="connsiteX1" fmla="*/ 6910 w 24179"/>
                <a:gd name="connsiteY1" fmla="*/ 6552 h 23461"/>
                <a:gd name="connsiteX2" fmla="*/ 22250 w 24179"/>
                <a:gd name="connsiteY2" fmla="*/ 1330 h 23461"/>
                <a:gd name="connsiteX3" fmla="*/ 22266 w 24179"/>
                <a:gd name="connsiteY3" fmla="*/ 22930 h 23461"/>
                <a:gd name="connsiteX4" fmla="*/ 683 w 24179"/>
                <a:gd name="connsiteY4" fmla="*/ 22059 h 23461"/>
                <a:gd name="connsiteX0" fmla="*/ 683 w 24179"/>
                <a:gd name="connsiteY0" fmla="*/ 21921 h 23323"/>
                <a:gd name="connsiteX1" fmla="*/ 24179 w 24179"/>
                <a:gd name="connsiteY1" fmla="*/ 0 h 23323"/>
                <a:gd name="connsiteX0" fmla="*/ 683 w 24179"/>
                <a:gd name="connsiteY0" fmla="*/ 21921 h 23323"/>
                <a:gd name="connsiteX1" fmla="*/ 6910 w 24179"/>
                <a:gd name="connsiteY1" fmla="*/ 6414 h 23323"/>
                <a:gd name="connsiteX2" fmla="*/ 22250 w 24179"/>
                <a:gd name="connsiteY2" fmla="*/ 1192 h 23323"/>
                <a:gd name="connsiteX3" fmla="*/ 22266 w 24179"/>
                <a:gd name="connsiteY3" fmla="*/ 22792 h 23323"/>
                <a:gd name="connsiteX4" fmla="*/ 683 w 24179"/>
                <a:gd name="connsiteY4" fmla="*/ 21921 h 23323"/>
                <a:gd name="connsiteX0" fmla="*/ 376 w 23872"/>
                <a:gd name="connsiteY0" fmla="*/ 21921 h 23377"/>
                <a:gd name="connsiteX1" fmla="*/ 23872 w 23872"/>
                <a:gd name="connsiteY1" fmla="*/ 0 h 23377"/>
                <a:gd name="connsiteX0" fmla="*/ 376 w 23872"/>
                <a:gd name="connsiteY0" fmla="*/ 21921 h 23377"/>
                <a:gd name="connsiteX1" fmla="*/ 9238 w 23872"/>
                <a:gd name="connsiteY1" fmla="*/ 5666 h 23377"/>
                <a:gd name="connsiteX2" fmla="*/ 21943 w 23872"/>
                <a:gd name="connsiteY2" fmla="*/ 1192 h 23377"/>
                <a:gd name="connsiteX3" fmla="*/ 21959 w 23872"/>
                <a:gd name="connsiteY3" fmla="*/ 22792 h 23377"/>
                <a:gd name="connsiteX4" fmla="*/ 376 w 23872"/>
                <a:gd name="connsiteY4" fmla="*/ 21921 h 23377"/>
                <a:gd name="connsiteX0" fmla="*/ 376 w 30984"/>
                <a:gd name="connsiteY0" fmla="*/ 30075 h 33598"/>
                <a:gd name="connsiteX1" fmla="*/ 23872 w 30984"/>
                <a:gd name="connsiteY1" fmla="*/ 8154 h 33598"/>
                <a:gd name="connsiteX0" fmla="*/ 376 w 30984"/>
                <a:gd name="connsiteY0" fmla="*/ 30075 h 33598"/>
                <a:gd name="connsiteX1" fmla="*/ 9238 w 30984"/>
                <a:gd name="connsiteY1" fmla="*/ 13820 h 33598"/>
                <a:gd name="connsiteX2" fmla="*/ 30527 w 30984"/>
                <a:gd name="connsiteY2" fmla="*/ 411 h 33598"/>
                <a:gd name="connsiteX3" fmla="*/ 21959 w 30984"/>
                <a:gd name="connsiteY3" fmla="*/ 30946 h 33598"/>
                <a:gd name="connsiteX4" fmla="*/ 376 w 30984"/>
                <a:gd name="connsiteY4" fmla="*/ 30075 h 33598"/>
                <a:gd name="connsiteX0" fmla="*/ 376 w 30984"/>
                <a:gd name="connsiteY0" fmla="*/ 30075 h 33598"/>
                <a:gd name="connsiteX1" fmla="*/ 27309 w 30984"/>
                <a:gd name="connsiteY1" fmla="*/ 3429 h 33598"/>
                <a:gd name="connsiteX0" fmla="*/ 376 w 30984"/>
                <a:gd name="connsiteY0" fmla="*/ 30075 h 33598"/>
                <a:gd name="connsiteX1" fmla="*/ 9238 w 30984"/>
                <a:gd name="connsiteY1" fmla="*/ 13820 h 33598"/>
                <a:gd name="connsiteX2" fmla="*/ 30527 w 30984"/>
                <a:gd name="connsiteY2" fmla="*/ 411 h 33598"/>
                <a:gd name="connsiteX3" fmla="*/ 21959 w 30984"/>
                <a:gd name="connsiteY3" fmla="*/ 30946 h 33598"/>
                <a:gd name="connsiteX4" fmla="*/ 376 w 30984"/>
                <a:gd name="connsiteY4" fmla="*/ 30075 h 33598"/>
                <a:gd name="connsiteX0" fmla="*/ 2042 w 32666"/>
                <a:gd name="connsiteY0" fmla="*/ 30075 h 36744"/>
                <a:gd name="connsiteX1" fmla="*/ 28975 w 32666"/>
                <a:gd name="connsiteY1" fmla="*/ 3429 h 36744"/>
                <a:gd name="connsiteX0" fmla="*/ 315 w 32666"/>
                <a:gd name="connsiteY0" fmla="*/ 35316 h 36744"/>
                <a:gd name="connsiteX1" fmla="*/ 10904 w 32666"/>
                <a:gd name="connsiteY1" fmla="*/ 13820 h 36744"/>
                <a:gd name="connsiteX2" fmla="*/ 32193 w 32666"/>
                <a:gd name="connsiteY2" fmla="*/ 411 h 36744"/>
                <a:gd name="connsiteX3" fmla="*/ 23625 w 32666"/>
                <a:gd name="connsiteY3" fmla="*/ 30946 h 36744"/>
                <a:gd name="connsiteX4" fmla="*/ 315 w 32666"/>
                <a:gd name="connsiteY4" fmla="*/ 35316 h 36744"/>
                <a:gd name="connsiteX0" fmla="*/ 1981 w 32553"/>
                <a:gd name="connsiteY0" fmla="*/ 30000 h 36578"/>
                <a:gd name="connsiteX1" fmla="*/ 28914 w 32553"/>
                <a:gd name="connsiteY1" fmla="*/ 3354 h 36578"/>
                <a:gd name="connsiteX0" fmla="*/ 254 w 32553"/>
                <a:gd name="connsiteY0" fmla="*/ 35241 h 36578"/>
                <a:gd name="connsiteX1" fmla="*/ 11811 w 32553"/>
                <a:gd name="connsiteY1" fmla="*/ 14971 h 36578"/>
                <a:gd name="connsiteX2" fmla="*/ 32132 w 32553"/>
                <a:gd name="connsiteY2" fmla="*/ 336 h 36578"/>
                <a:gd name="connsiteX3" fmla="*/ 23564 w 32553"/>
                <a:gd name="connsiteY3" fmla="*/ 30871 h 36578"/>
                <a:gd name="connsiteX4" fmla="*/ 254 w 32553"/>
                <a:gd name="connsiteY4" fmla="*/ 35241 h 36578"/>
                <a:gd name="connsiteX0" fmla="*/ 0 w 32847"/>
                <a:gd name="connsiteY0" fmla="*/ 32896 h 36578"/>
                <a:gd name="connsiteX1" fmla="*/ 29208 w 32847"/>
                <a:gd name="connsiteY1" fmla="*/ 3354 h 36578"/>
                <a:gd name="connsiteX0" fmla="*/ 548 w 32847"/>
                <a:gd name="connsiteY0" fmla="*/ 35241 h 36578"/>
                <a:gd name="connsiteX1" fmla="*/ 12105 w 32847"/>
                <a:gd name="connsiteY1" fmla="*/ 14971 h 36578"/>
                <a:gd name="connsiteX2" fmla="*/ 32426 w 32847"/>
                <a:gd name="connsiteY2" fmla="*/ 336 h 36578"/>
                <a:gd name="connsiteX3" fmla="*/ 23858 w 32847"/>
                <a:gd name="connsiteY3" fmla="*/ 30871 h 36578"/>
                <a:gd name="connsiteX4" fmla="*/ 548 w 32847"/>
                <a:gd name="connsiteY4" fmla="*/ 35241 h 36578"/>
                <a:gd name="connsiteX0" fmla="*/ 0 w 32796"/>
                <a:gd name="connsiteY0" fmla="*/ 32831 h 36423"/>
                <a:gd name="connsiteX1" fmla="*/ 29208 w 32796"/>
                <a:gd name="connsiteY1" fmla="*/ 3289 h 36423"/>
                <a:gd name="connsiteX0" fmla="*/ 548 w 32796"/>
                <a:gd name="connsiteY0" fmla="*/ 35176 h 36423"/>
                <a:gd name="connsiteX1" fmla="*/ 13073 w 32796"/>
                <a:gd name="connsiteY1" fmla="*/ 16132 h 36423"/>
                <a:gd name="connsiteX2" fmla="*/ 32426 w 32796"/>
                <a:gd name="connsiteY2" fmla="*/ 271 h 36423"/>
                <a:gd name="connsiteX3" fmla="*/ 23858 w 32796"/>
                <a:gd name="connsiteY3" fmla="*/ 30806 h 36423"/>
                <a:gd name="connsiteX4" fmla="*/ 548 w 32796"/>
                <a:gd name="connsiteY4" fmla="*/ 35176 h 36423"/>
                <a:gd name="connsiteX0" fmla="*/ 63 w 33139"/>
                <a:gd name="connsiteY0" fmla="*/ 33015 h 36834"/>
                <a:gd name="connsiteX1" fmla="*/ 29271 w 33139"/>
                <a:gd name="connsiteY1" fmla="*/ 3473 h 36834"/>
                <a:gd name="connsiteX0" fmla="*/ 611 w 33139"/>
                <a:gd name="connsiteY0" fmla="*/ 35360 h 36834"/>
                <a:gd name="connsiteX1" fmla="*/ 8102 w 33139"/>
                <a:gd name="connsiteY1" fmla="*/ 13243 h 36834"/>
                <a:gd name="connsiteX2" fmla="*/ 32489 w 33139"/>
                <a:gd name="connsiteY2" fmla="*/ 455 h 36834"/>
                <a:gd name="connsiteX3" fmla="*/ 23921 w 33139"/>
                <a:gd name="connsiteY3" fmla="*/ 30990 h 36834"/>
                <a:gd name="connsiteX4" fmla="*/ 611 w 33139"/>
                <a:gd name="connsiteY4" fmla="*/ 35360 h 36834"/>
                <a:gd name="connsiteX0" fmla="*/ 0 w 32945"/>
                <a:gd name="connsiteY0" fmla="*/ 33276 h 37309"/>
                <a:gd name="connsiteX1" fmla="*/ 29208 w 32945"/>
                <a:gd name="connsiteY1" fmla="*/ 3734 h 37309"/>
                <a:gd name="connsiteX0" fmla="*/ 548 w 32945"/>
                <a:gd name="connsiteY0" fmla="*/ 35621 h 37309"/>
                <a:gd name="connsiteX1" fmla="*/ 10314 w 32945"/>
                <a:gd name="connsiteY1" fmla="*/ 10608 h 37309"/>
                <a:gd name="connsiteX2" fmla="*/ 32426 w 32945"/>
                <a:gd name="connsiteY2" fmla="*/ 716 h 37309"/>
                <a:gd name="connsiteX3" fmla="*/ 23858 w 32945"/>
                <a:gd name="connsiteY3" fmla="*/ 31251 h 37309"/>
                <a:gd name="connsiteX4" fmla="*/ 548 w 32945"/>
                <a:gd name="connsiteY4" fmla="*/ 35621 h 37309"/>
                <a:gd name="connsiteX0" fmla="*/ 2115 w 35086"/>
                <a:gd name="connsiteY0" fmla="*/ 3327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115 w 35086"/>
                <a:gd name="connsiteY0" fmla="*/ 3327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115 w 35086"/>
                <a:gd name="connsiteY0" fmla="*/ 3327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115 w 35086"/>
                <a:gd name="connsiteY0" fmla="*/ 3327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115 w 35086"/>
                <a:gd name="connsiteY0" fmla="*/ 3327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831 w 35086"/>
                <a:gd name="connsiteY0" fmla="*/ 3409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831 w 35086"/>
                <a:gd name="connsiteY0" fmla="*/ 3409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831 w 35086"/>
                <a:gd name="connsiteY0" fmla="*/ 3409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831 w 35086"/>
                <a:gd name="connsiteY0" fmla="*/ 3409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831 w 35086"/>
                <a:gd name="connsiteY0" fmla="*/ 3409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831 w 35086"/>
                <a:gd name="connsiteY0" fmla="*/ 3409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831 w 39994"/>
                <a:gd name="connsiteY0" fmla="*/ 34096 h 36318"/>
                <a:gd name="connsiteX1" fmla="*/ 39994 w 39994"/>
                <a:gd name="connsiteY1" fmla="*/ 18465 h 36318"/>
                <a:gd name="connsiteX0" fmla="*/ 307 w 39994"/>
                <a:gd name="connsiteY0" fmla="*/ 34289 h 36318"/>
                <a:gd name="connsiteX1" fmla="*/ 12429 w 39994"/>
                <a:gd name="connsiteY1" fmla="*/ 10608 h 36318"/>
                <a:gd name="connsiteX2" fmla="*/ 34541 w 39994"/>
                <a:gd name="connsiteY2" fmla="*/ 716 h 36318"/>
                <a:gd name="connsiteX3" fmla="*/ 25973 w 39994"/>
                <a:gd name="connsiteY3" fmla="*/ 31251 h 36318"/>
                <a:gd name="connsiteX4" fmla="*/ 307 w 39994"/>
                <a:gd name="connsiteY4" fmla="*/ 34289 h 36318"/>
                <a:gd name="connsiteX0" fmla="*/ 2660 w 39823"/>
                <a:gd name="connsiteY0" fmla="*/ 33412 h 33620"/>
                <a:gd name="connsiteX1" fmla="*/ 39823 w 39823"/>
                <a:gd name="connsiteY1" fmla="*/ 17781 h 33620"/>
                <a:gd name="connsiteX0" fmla="*/ 136 w 39823"/>
                <a:gd name="connsiteY0" fmla="*/ 33605 h 33620"/>
                <a:gd name="connsiteX1" fmla="*/ 12258 w 39823"/>
                <a:gd name="connsiteY1" fmla="*/ 9924 h 33620"/>
                <a:gd name="connsiteX2" fmla="*/ 34370 w 39823"/>
                <a:gd name="connsiteY2" fmla="*/ 32 h 33620"/>
                <a:gd name="connsiteX3" fmla="*/ 20702 w 39823"/>
                <a:gd name="connsiteY3" fmla="*/ 13297 h 33620"/>
                <a:gd name="connsiteX4" fmla="*/ 136 w 39823"/>
                <a:gd name="connsiteY4" fmla="*/ 33605 h 33620"/>
                <a:gd name="connsiteX0" fmla="*/ 2660 w 46174"/>
                <a:gd name="connsiteY0" fmla="*/ 24953 h 25159"/>
                <a:gd name="connsiteX1" fmla="*/ 39823 w 46174"/>
                <a:gd name="connsiteY1" fmla="*/ 9322 h 25159"/>
                <a:gd name="connsiteX0" fmla="*/ 136 w 46174"/>
                <a:gd name="connsiteY0" fmla="*/ 25146 h 25159"/>
                <a:gd name="connsiteX1" fmla="*/ 12258 w 46174"/>
                <a:gd name="connsiteY1" fmla="*/ 1465 h 25159"/>
                <a:gd name="connsiteX2" fmla="*/ 46101 w 46174"/>
                <a:gd name="connsiteY2" fmla="*/ 2240 h 25159"/>
                <a:gd name="connsiteX3" fmla="*/ 20702 w 46174"/>
                <a:gd name="connsiteY3" fmla="*/ 4838 h 25159"/>
                <a:gd name="connsiteX4" fmla="*/ 136 w 46174"/>
                <a:gd name="connsiteY4" fmla="*/ 25146 h 25159"/>
                <a:gd name="connsiteX0" fmla="*/ 3394 w 48469"/>
                <a:gd name="connsiteY0" fmla="*/ 26163 h 32522"/>
                <a:gd name="connsiteX1" fmla="*/ 40557 w 48469"/>
                <a:gd name="connsiteY1" fmla="*/ 10532 h 32522"/>
                <a:gd name="connsiteX0" fmla="*/ 870 w 48469"/>
                <a:gd name="connsiteY0" fmla="*/ 26356 h 32522"/>
                <a:gd name="connsiteX1" fmla="*/ 12992 w 48469"/>
                <a:gd name="connsiteY1" fmla="*/ 2675 h 32522"/>
                <a:gd name="connsiteX2" fmla="*/ 46835 w 48469"/>
                <a:gd name="connsiteY2" fmla="*/ 3450 h 32522"/>
                <a:gd name="connsiteX3" fmla="*/ 38777 w 48469"/>
                <a:gd name="connsiteY3" fmla="*/ 30937 h 32522"/>
                <a:gd name="connsiteX4" fmla="*/ 870 w 48469"/>
                <a:gd name="connsiteY4" fmla="*/ 26356 h 32522"/>
                <a:gd name="connsiteX0" fmla="*/ 3394 w 48469"/>
                <a:gd name="connsiteY0" fmla="*/ 26163 h 32522"/>
                <a:gd name="connsiteX1" fmla="*/ 43107 w 48469"/>
                <a:gd name="connsiteY1" fmla="*/ 10532 h 32522"/>
                <a:gd name="connsiteX0" fmla="*/ 870 w 48469"/>
                <a:gd name="connsiteY0" fmla="*/ 26356 h 32522"/>
                <a:gd name="connsiteX1" fmla="*/ 12992 w 48469"/>
                <a:gd name="connsiteY1" fmla="*/ 2675 h 32522"/>
                <a:gd name="connsiteX2" fmla="*/ 46835 w 48469"/>
                <a:gd name="connsiteY2" fmla="*/ 3450 h 32522"/>
                <a:gd name="connsiteX3" fmla="*/ 38777 w 48469"/>
                <a:gd name="connsiteY3" fmla="*/ 30937 h 32522"/>
                <a:gd name="connsiteX4" fmla="*/ 870 w 48469"/>
                <a:gd name="connsiteY4" fmla="*/ 26356 h 32522"/>
                <a:gd name="connsiteX0" fmla="*/ 3394 w 48469"/>
                <a:gd name="connsiteY0" fmla="*/ 26163 h 32522"/>
                <a:gd name="connsiteX1" fmla="*/ 43107 w 48469"/>
                <a:gd name="connsiteY1" fmla="*/ 10532 h 32522"/>
                <a:gd name="connsiteX0" fmla="*/ 870 w 48469"/>
                <a:gd name="connsiteY0" fmla="*/ 26356 h 32522"/>
                <a:gd name="connsiteX1" fmla="*/ 12992 w 48469"/>
                <a:gd name="connsiteY1" fmla="*/ 2675 h 32522"/>
                <a:gd name="connsiteX2" fmla="*/ 46835 w 48469"/>
                <a:gd name="connsiteY2" fmla="*/ 3450 h 32522"/>
                <a:gd name="connsiteX3" fmla="*/ 38777 w 48469"/>
                <a:gd name="connsiteY3" fmla="*/ 30937 h 32522"/>
                <a:gd name="connsiteX4" fmla="*/ 870 w 48469"/>
                <a:gd name="connsiteY4" fmla="*/ 26356 h 32522"/>
                <a:gd name="connsiteX0" fmla="*/ 7474 w 48469"/>
                <a:gd name="connsiteY0" fmla="*/ 18036 h 32522"/>
                <a:gd name="connsiteX1" fmla="*/ 43107 w 48469"/>
                <a:gd name="connsiteY1" fmla="*/ 10532 h 32522"/>
                <a:gd name="connsiteX0" fmla="*/ 870 w 48469"/>
                <a:gd name="connsiteY0" fmla="*/ 26356 h 32522"/>
                <a:gd name="connsiteX1" fmla="*/ 12992 w 48469"/>
                <a:gd name="connsiteY1" fmla="*/ 2675 h 32522"/>
                <a:gd name="connsiteX2" fmla="*/ 46835 w 48469"/>
                <a:gd name="connsiteY2" fmla="*/ 3450 h 32522"/>
                <a:gd name="connsiteX3" fmla="*/ 38777 w 48469"/>
                <a:gd name="connsiteY3" fmla="*/ 30937 h 32522"/>
                <a:gd name="connsiteX4" fmla="*/ 870 w 48469"/>
                <a:gd name="connsiteY4" fmla="*/ 26356 h 32522"/>
                <a:gd name="connsiteX0" fmla="*/ 7474 w 48469"/>
                <a:gd name="connsiteY0" fmla="*/ 18036 h 32522"/>
                <a:gd name="connsiteX1" fmla="*/ 43107 w 48469"/>
                <a:gd name="connsiteY1" fmla="*/ 7484 h 32522"/>
                <a:gd name="connsiteX0" fmla="*/ 870 w 48469"/>
                <a:gd name="connsiteY0" fmla="*/ 26356 h 32522"/>
                <a:gd name="connsiteX1" fmla="*/ 12992 w 48469"/>
                <a:gd name="connsiteY1" fmla="*/ 2675 h 32522"/>
                <a:gd name="connsiteX2" fmla="*/ 46835 w 48469"/>
                <a:gd name="connsiteY2" fmla="*/ 3450 h 32522"/>
                <a:gd name="connsiteX3" fmla="*/ 38777 w 48469"/>
                <a:gd name="connsiteY3" fmla="*/ 30937 h 32522"/>
                <a:gd name="connsiteX4" fmla="*/ 870 w 48469"/>
                <a:gd name="connsiteY4" fmla="*/ 26356 h 32522"/>
                <a:gd name="connsiteX0" fmla="*/ 7474 w 48469"/>
                <a:gd name="connsiteY0" fmla="*/ 18036 h 32522"/>
                <a:gd name="connsiteX1" fmla="*/ 43107 w 48469"/>
                <a:gd name="connsiteY1" fmla="*/ 7484 h 32522"/>
                <a:gd name="connsiteX0" fmla="*/ 870 w 48469"/>
                <a:gd name="connsiteY0" fmla="*/ 26356 h 32522"/>
                <a:gd name="connsiteX1" fmla="*/ 12992 w 48469"/>
                <a:gd name="connsiteY1" fmla="*/ 2675 h 32522"/>
                <a:gd name="connsiteX2" fmla="*/ 46835 w 48469"/>
                <a:gd name="connsiteY2" fmla="*/ 3450 h 32522"/>
                <a:gd name="connsiteX3" fmla="*/ 38777 w 48469"/>
                <a:gd name="connsiteY3" fmla="*/ 30937 h 32522"/>
                <a:gd name="connsiteX4" fmla="*/ 870 w 48469"/>
                <a:gd name="connsiteY4" fmla="*/ 26356 h 32522"/>
                <a:gd name="connsiteX0" fmla="*/ 7474 w 48469"/>
                <a:gd name="connsiteY0" fmla="*/ 18036 h 32522"/>
                <a:gd name="connsiteX1" fmla="*/ 43107 w 48469"/>
                <a:gd name="connsiteY1" fmla="*/ 7484 h 32522"/>
                <a:gd name="connsiteX0" fmla="*/ 870 w 48469"/>
                <a:gd name="connsiteY0" fmla="*/ 26356 h 32522"/>
                <a:gd name="connsiteX1" fmla="*/ 12992 w 48469"/>
                <a:gd name="connsiteY1" fmla="*/ 2675 h 32522"/>
                <a:gd name="connsiteX2" fmla="*/ 46835 w 48469"/>
                <a:gd name="connsiteY2" fmla="*/ 3450 h 32522"/>
                <a:gd name="connsiteX3" fmla="*/ 38777 w 48469"/>
                <a:gd name="connsiteY3" fmla="*/ 30937 h 32522"/>
                <a:gd name="connsiteX4" fmla="*/ 870 w 48469"/>
                <a:gd name="connsiteY4" fmla="*/ 26356 h 32522"/>
                <a:gd name="connsiteX0" fmla="*/ 7474 w 48469"/>
                <a:gd name="connsiteY0" fmla="*/ 18036 h 32522"/>
                <a:gd name="connsiteX1" fmla="*/ 40557 w 48469"/>
                <a:gd name="connsiteY1" fmla="*/ 9008 h 32522"/>
                <a:gd name="connsiteX0" fmla="*/ 870 w 48469"/>
                <a:gd name="connsiteY0" fmla="*/ 26356 h 32522"/>
                <a:gd name="connsiteX1" fmla="*/ 12992 w 48469"/>
                <a:gd name="connsiteY1" fmla="*/ 2675 h 32522"/>
                <a:gd name="connsiteX2" fmla="*/ 46835 w 48469"/>
                <a:gd name="connsiteY2" fmla="*/ 3450 h 32522"/>
                <a:gd name="connsiteX3" fmla="*/ 38777 w 48469"/>
                <a:gd name="connsiteY3" fmla="*/ 30937 h 32522"/>
                <a:gd name="connsiteX4" fmla="*/ 870 w 48469"/>
                <a:gd name="connsiteY4" fmla="*/ 26356 h 3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" h="32522" fill="none" extrusionOk="0">
                  <a:moveTo>
                    <a:pt x="7474" y="18036"/>
                  </a:moveTo>
                  <a:cubicBezTo>
                    <a:pt x="14245" y="9000"/>
                    <a:pt x="30676" y="7377"/>
                    <a:pt x="40557" y="9008"/>
                  </a:cubicBezTo>
                </a:path>
                <a:path w="48469" h="32522" stroke="0" extrusionOk="0">
                  <a:moveTo>
                    <a:pt x="870" y="26356"/>
                  </a:moveTo>
                  <a:cubicBezTo>
                    <a:pt x="-3428" y="21646"/>
                    <a:pt x="9398" y="6130"/>
                    <a:pt x="12992" y="2675"/>
                  </a:cubicBezTo>
                  <a:cubicBezTo>
                    <a:pt x="16586" y="-780"/>
                    <a:pt x="42537" y="-1260"/>
                    <a:pt x="46835" y="3450"/>
                  </a:cubicBezTo>
                  <a:cubicBezTo>
                    <a:pt x="51133" y="8160"/>
                    <a:pt x="46438" y="27119"/>
                    <a:pt x="38777" y="30937"/>
                  </a:cubicBezTo>
                  <a:cubicBezTo>
                    <a:pt x="31116" y="34755"/>
                    <a:pt x="5168" y="31066"/>
                    <a:pt x="870" y="26356"/>
                  </a:cubicBezTo>
                  <a:close/>
                </a:path>
              </a:pathLst>
            </a:custGeom>
            <a:noFill/>
            <a:ln w="38100" cap="rnd">
              <a:solidFill>
                <a:schemeClr val="accent1">
                  <a:lumMod val="50000"/>
                </a:schemeClr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/>
            <a:lstStyle/>
            <a:p>
              <a:endParaRPr lang="es-AR"/>
            </a:p>
          </p:txBody>
        </p:sp>
      </p:grpSp>
      <p:grpSp>
        <p:nvGrpSpPr>
          <p:cNvPr id="4" name="3 Grupo"/>
          <p:cNvGrpSpPr/>
          <p:nvPr/>
        </p:nvGrpSpPr>
        <p:grpSpPr>
          <a:xfrm>
            <a:off x="498051" y="5589241"/>
            <a:ext cx="5370093" cy="503956"/>
            <a:chOff x="498051" y="5589241"/>
            <a:chExt cx="5370093" cy="503956"/>
          </a:xfrm>
        </p:grpSpPr>
        <p:sp>
          <p:nvSpPr>
            <p:cNvPr id="57" name="Line 68"/>
            <p:cNvSpPr>
              <a:spLocks noChangeShapeType="1"/>
            </p:cNvSpPr>
            <p:nvPr/>
          </p:nvSpPr>
          <p:spPr bwMode="auto">
            <a:xfrm rot="6780000" flipH="1" flipV="1">
              <a:off x="1960074" y="5559371"/>
              <a:ext cx="164138" cy="385351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latin typeface="+mj-lt"/>
              </a:endParaRPr>
            </a:p>
          </p:txBody>
        </p:sp>
        <p:sp>
          <p:nvSpPr>
            <p:cNvPr id="58" name="Rectangle 46"/>
            <p:cNvSpPr>
              <a:spLocks noChangeArrowheads="1"/>
            </p:cNvSpPr>
            <p:nvPr/>
          </p:nvSpPr>
          <p:spPr bwMode="auto">
            <a:xfrm>
              <a:off x="1021199" y="5642268"/>
              <a:ext cx="814479" cy="366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AR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Relación jerárquica</a:t>
              </a:r>
            </a:p>
          </p:txBody>
        </p:sp>
        <p:sp>
          <p:nvSpPr>
            <p:cNvPr id="59" name="Rectangle 47"/>
            <p:cNvSpPr>
              <a:spLocks noChangeArrowheads="1"/>
            </p:cNvSpPr>
            <p:nvPr/>
          </p:nvSpPr>
          <p:spPr bwMode="auto">
            <a:xfrm>
              <a:off x="2209525" y="5625426"/>
              <a:ext cx="735447" cy="366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AR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Relación funcional</a:t>
              </a:r>
            </a:p>
          </p:txBody>
        </p:sp>
        <p:sp>
          <p:nvSpPr>
            <p:cNvPr id="100" name="99 Redondear rectángulo de esquina diagonal"/>
            <p:cNvSpPr/>
            <p:nvPr/>
          </p:nvSpPr>
          <p:spPr>
            <a:xfrm>
              <a:off x="4355976" y="5632897"/>
              <a:ext cx="435033" cy="296961"/>
            </a:xfrm>
            <a:prstGeom prst="round2Diag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 smtClean="0"/>
                <a:t>UAI</a:t>
              </a:r>
              <a:endParaRPr lang="es-ES" sz="1200" dirty="0"/>
            </a:p>
          </p:txBody>
        </p:sp>
        <p:sp>
          <p:nvSpPr>
            <p:cNvPr id="101" name="100 Redondear rectángulo de esquina diagonal"/>
            <p:cNvSpPr/>
            <p:nvPr/>
          </p:nvSpPr>
          <p:spPr>
            <a:xfrm>
              <a:off x="3082963" y="5648352"/>
              <a:ext cx="435033" cy="296961"/>
            </a:xfrm>
            <a:prstGeom prst="round2Diag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 smtClean="0"/>
                <a:t>MA</a:t>
              </a:r>
              <a:endParaRPr lang="es-ES" sz="1200" dirty="0"/>
            </a:p>
          </p:txBody>
        </p:sp>
        <p:sp>
          <p:nvSpPr>
            <p:cNvPr id="103" name="Rectangle 47"/>
            <p:cNvSpPr>
              <a:spLocks noChangeArrowheads="1"/>
            </p:cNvSpPr>
            <p:nvPr/>
          </p:nvSpPr>
          <p:spPr bwMode="auto">
            <a:xfrm>
              <a:off x="3517996" y="5613449"/>
              <a:ext cx="735447" cy="366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AR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Máxima Autoridad</a:t>
              </a:r>
              <a:endParaRPr lang="es-ES" altLang="es-AR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4" name="Rectangle 47"/>
            <p:cNvSpPr>
              <a:spLocks noChangeArrowheads="1"/>
            </p:cNvSpPr>
            <p:nvPr/>
          </p:nvSpPr>
          <p:spPr bwMode="auto">
            <a:xfrm>
              <a:off x="4791009" y="5589241"/>
              <a:ext cx="1077135" cy="366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AR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Unidad de Auditoria Interna</a:t>
              </a:r>
              <a:endParaRPr lang="es-ES" altLang="es-AR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Arc 5"/>
            <p:cNvSpPr>
              <a:spLocks/>
            </p:cNvSpPr>
            <p:nvPr/>
          </p:nvSpPr>
          <p:spPr bwMode="auto">
            <a:xfrm>
              <a:off x="498051" y="5601217"/>
              <a:ext cx="603630" cy="491980"/>
            </a:xfrm>
            <a:custGeom>
              <a:avLst/>
              <a:gdLst>
                <a:gd name="T0" fmla="*/ 0 w 21582"/>
                <a:gd name="T1" fmla="*/ 0 h 21600"/>
                <a:gd name="T2" fmla="*/ 0 w 21582"/>
                <a:gd name="T3" fmla="*/ 0 h 21600"/>
                <a:gd name="T4" fmla="*/ 0 w 2158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82"/>
                <a:gd name="T10" fmla="*/ 0 h 21600"/>
                <a:gd name="T11" fmla="*/ 21582 w 21582"/>
                <a:gd name="T12" fmla="*/ 21600 h 21600"/>
                <a:gd name="connsiteX0" fmla="*/ 0 w 21859"/>
                <a:gd name="connsiteY0" fmla="*/ 23314 h 24185"/>
                <a:gd name="connsiteX1" fmla="*/ 21859 w 21859"/>
                <a:gd name="connsiteY1" fmla="*/ 0 h 24185"/>
                <a:gd name="connsiteX0" fmla="*/ 0 w 21859"/>
                <a:gd name="connsiteY0" fmla="*/ 23314 h 24185"/>
                <a:gd name="connsiteX1" fmla="*/ 21567 w 21859"/>
                <a:gd name="connsiteY1" fmla="*/ 2585 h 24185"/>
                <a:gd name="connsiteX2" fmla="*/ 21583 w 21859"/>
                <a:gd name="connsiteY2" fmla="*/ 24185 h 24185"/>
                <a:gd name="connsiteX3" fmla="*/ 0 w 21859"/>
                <a:gd name="connsiteY3" fmla="*/ 23314 h 24185"/>
                <a:gd name="connsiteX0" fmla="*/ 0 w 21859"/>
                <a:gd name="connsiteY0" fmla="*/ 23438 h 24309"/>
                <a:gd name="connsiteX1" fmla="*/ 21859 w 21859"/>
                <a:gd name="connsiteY1" fmla="*/ 124 h 24309"/>
                <a:gd name="connsiteX0" fmla="*/ 0 w 21859"/>
                <a:gd name="connsiteY0" fmla="*/ 23438 h 24309"/>
                <a:gd name="connsiteX1" fmla="*/ 21567 w 21859"/>
                <a:gd name="connsiteY1" fmla="*/ 2709 h 24309"/>
                <a:gd name="connsiteX2" fmla="*/ 21583 w 21859"/>
                <a:gd name="connsiteY2" fmla="*/ 24309 h 24309"/>
                <a:gd name="connsiteX3" fmla="*/ 0 w 21859"/>
                <a:gd name="connsiteY3" fmla="*/ 23438 h 24309"/>
                <a:gd name="connsiteX0" fmla="*/ 633 w 23315"/>
                <a:gd name="connsiteY0" fmla="*/ 23438 h 24907"/>
                <a:gd name="connsiteX1" fmla="*/ 22492 w 23315"/>
                <a:gd name="connsiteY1" fmla="*/ 124 h 24907"/>
                <a:gd name="connsiteX0" fmla="*/ 633 w 23315"/>
                <a:gd name="connsiteY0" fmla="*/ 23438 h 24907"/>
                <a:gd name="connsiteX1" fmla="*/ 7206 w 23315"/>
                <a:gd name="connsiteY1" fmla="*/ 7007 h 24907"/>
                <a:gd name="connsiteX2" fmla="*/ 22200 w 23315"/>
                <a:gd name="connsiteY2" fmla="*/ 2709 h 24907"/>
                <a:gd name="connsiteX3" fmla="*/ 22216 w 23315"/>
                <a:gd name="connsiteY3" fmla="*/ 24309 h 24907"/>
                <a:gd name="connsiteX4" fmla="*/ 633 w 23315"/>
                <a:gd name="connsiteY4" fmla="*/ 23438 h 24907"/>
                <a:gd name="connsiteX0" fmla="*/ 683 w 23390"/>
                <a:gd name="connsiteY0" fmla="*/ 23438 h 24840"/>
                <a:gd name="connsiteX1" fmla="*/ 22542 w 23390"/>
                <a:gd name="connsiteY1" fmla="*/ 124 h 24840"/>
                <a:gd name="connsiteX0" fmla="*/ 683 w 23390"/>
                <a:gd name="connsiteY0" fmla="*/ 23438 h 24840"/>
                <a:gd name="connsiteX1" fmla="*/ 6910 w 23390"/>
                <a:gd name="connsiteY1" fmla="*/ 7931 h 24840"/>
                <a:gd name="connsiteX2" fmla="*/ 22250 w 23390"/>
                <a:gd name="connsiteY2" fmla="*/ 2709 h 24840"/>
                <a:gd name="connsiteX3" fmla="*/ 22266 w 23390"/>
                <a:gd name="connsiteY3" fmla="*/ 24309 h 24840"/>
                <a:gd name="connsiteX4" fmla="*/ 683 w 23390"/>
                <a:gd name="connsiteY4" fmla="*/ 23438 h 24840"/>
                <a:gd name="connsiteX0" fmla="*/ 683 w 24871"/>
                <a:gd name="connsiteY0" fmla="*/ 23888 h 25290"/>
                <a:gd name="connsiteX1" fmla="*/ 24871 w 24871"/>
                <a:gd name="connsiteY1" fmla="*/ 120 h 25290"/>
                <a:gd name="connsiteX0" fmla="*/ 683 w 24871"/>
                <a:gd name="connsiteY0" fmla="*/ 23888 h 25290"/>
                <a:gd name="connsiteX1" fmla="*/ 6910 w 24871"/>
                <a:gd name="connsiteY1" fmla="*/ 8381 h 25290"/>
                <a:gd name="connsiteX2" fmla="*/ 22250 w 24871"/>
                <a:gd name="connsiteY2" fmla="*/ 3159 h 25290"/>
                <a:gd name="connsiteX3" fmla="*/ 22266 w 24871"/>
                <a:gd name="connsiteY3" fmla="*/ 24759 h 25290"/>
                <a:gd name="connsiteX4" fmla="*/ 683 w 24871"/>
                <a:gd name="connsiteY4" fmla="*/ 23888 h 25290"/>
                <a:gd name="connsiteX0" fmla="*/ 683 w 24179"/>
                <a:gd name="connsiteY0" fmla="*/ 22059 h 23461"/>
                <a:gd name="connsiteX1" fmla="*/ 24179 w 24179"/>
                <a:gd name="connsiteY1" fmla="*/ 138 h 23461"/>
                <a:gd name="connsiteX0" fmla="*/ 683 w 24179"/>
                <a:gd name="connsiteY0" fmla="*/ 22059 h 23461"/>
                <a:gd name="connsiteX1" fmla="*/ 6910 w 24179"/>
                <a:gd name="connsiteY1" fmla="*/ 6552 h 23461"/>
                <a:gd name="connsiteX2" fmla="*/ 22250 w 24179"/>
                <a:gd name="connsiteY2" fmla="*/ 1330 h 23461"/>
                <a:gd name="connsiteX3" fmla="*/ 22266 w 24179"/>
                <a:gd name="connsiteY3" fmla="*/ 22930 h 23461"/>
                <a:gd name="connsiteX4" fmla="*/ 683 w 24179"/>
                <a:gd name="connsiteY4" fmla="*/ 22059 h 23461"/>
                <a:gd name="connsiteX0" fmla="*/ 683 w 24179"/>
                <a:gd name="connsiteY0" fmla="*/ 21921 h 23323"/>
                <a:gd name="connsiteX1" fmla="*/ 24179 w 24179"/>
                <a:gd name="connsiteY1" fmla="*/ 0 h 23323"/>
                <a:gd name="connsiteX0" fmla="*/ 683 w 24179"/>
                <a:gd name="connsiteY0" fmla="*/ 21921 h 23323"/>
                <a:gd name="connsiteX1" fmla="*/ 6910 w 24179"/>
                <a:gd name="connsiteY1" fmla="*/ 6414 h 23323"/>
                <a:gd name="connsiteX2" fmla="*/ 22250 w 24179"/>
                <a:gd name="connsiteY2" fmla="*/ 1192 h 23323"/>
                <a:gd name="connsiteX3" fmla="*/ 22266 w 24179"/>
                <a:gd name="connsiteY3" fmla="*/ 22792 h 23323"/>
                <a:gd name="connsiteX4" fmla="*/ 683 w 24179"/>
                <a:gd name="connsiteY4" fmla="*/ 21921 h 23323"/>
                <a:gd name="connsiteX0" fmla="*/ 376 w 23872"/>
                <a:gd name="connsiteY0" fmla="*/ 21921 h 23377"/>
                <a:gd name="connsiteX1" fmla="*/ 23872 w 23872"/>
                <a:gd name="connsiteY1" fmla="*/ 0 h 23377"/>
                <a:gd name="connsiteX0" fmla="*/ 376 w 23872"/>
                <a:gd name="connsiteY0" fmla="*/ 21921 h 23377"/>
                <a:gd name="connsiteX1" fmla="*/ 9238 w 23872"/>
                <a:gd name="connsiteY1" fmla="*/ 5666 h 23377"/>
                <a:gd name="connsiteX2" fmla="*/ 21943 w 23872"/>
                <a:gd name="connsiteY2" fmla="*/ 1192 h 23377"/>
                <a:gd name="connsiteX3" fmla="*/ 21959 w 23872"/>
                <a:gd name="connsiteY3" fmla="*/ 22792 h 23377"/>
                <a:gd name="connsiteX4" fmla="*/ 376 w 23872"/>
                <a:gd name="connsiteY4" fmla="*/ 21921 h 23377"/>
                <a:gd name="connsiteX0" fmla="*/ 376 w 30984"/>
                <a:gd name="connsiteY0" fmla="*/ 30075 h 33598"/>
                <a:gd name="connsiteX1" fmla="*/ 23872 w 30984"/>
                <a:gd name="connsiteY1" fmla="*/ 8154 h 33598"/>
                <a:gd name="connsiteX0" fmla="*/ 376 w 30984"/>
                <a:gd name="connsiteY0" fmla="*/ 30075 h 33598"/>
                <a:gd name="connsiteX1" fmla="*/ 9238 w 30984"/>
                <a:gd name="connsiteY1" fmla="*/ 13820 h 33598"/>
                <a:gd name="connsiteX2" fmla="*/ 30527 w 30984"/>
                <a:gd name="connsiteY2" fmla="*/ 411 h 33598"/>
                <a:gd name="connsiteX3" fmla="*/ 21959 w 30984"/>
                <a:gd name="connsiteY3" fmla="*/ 30946 h 33598"/>
                <a:gd name="connsiteX4" fmla="*/ 376 w 30984"/>
                <a:gd name="connsiteY4" fmla="*/ 30075 h 33598"/>
                <a:gd name="connsiteX0" fmla="*/ 376 w 30984"/>
                <a:gd name="connsiteY0" fmla="*/ 30075 h 33598"/>
                <a:gd name="connsiteX1" fmla="*/ 27309 w 30984"/>
                <a:gd name="connsiteY1" fmla="*/ 3429 h 33598"/>
                <a:gd name="connsiteX0" fmla="*/ 376 w 30984"/>
                <a:gd name="connsiteY0" fmla="*/ 30075 h 33598"/>
                <a:gd name="connsiteX1" fmla="*/ 9238 w 30984"/>
                <a:gd name="connsiteY1" fmla="*/ 13820 h 33598"/>
                <a:gd name="connsiteX2" fmla="*/ 30527 w 30984"/>
                <a:gd name="connsiteY2" fmla="*/ 411 h 33598"/>
                <a:gd name="connsiteX3" fmla="*/ 21959 w 30984"/>
                <a:gd name="connsiteY3" fmla="*/ 30946 h 33598"/>
                <a:gd name="connsiteX4" fmla="*/ 376 w 30984"/>
                <a:gd name="connsiteY4" fmla="*/ 30075 h 33598"/>
                <a:gd name="connsiteX0" fmla="*/ 2042 w 32666"/>
                <a:gd name="connsiteY0" fmla="*/ 30075 h 36744"/>
                <a:gd name="connsiteX1" fmla="*/ 28975 w 32666"/>
                <a:gd name="connsiteY1" fmla="*/ 3429 h 36744"/>
                <a:gd name="connsiteX0" fmla="*/ 315 w 32666"/>
                <a:gd name="connsiteY0" fmla="*/ 35316 h 36744"/>
                <a:gd name="connsiteX1" fmla="*/ 10904 w 32666"/>
                <a:gd name="connsiteY1" fmla="*/ 13820 h 36744"/>
                <a:gd name="connsiteX2" fmla="*/ 32193 w 32666"/>
                <a:gd name="connsiteY2" fmla="*/ 411 h 36744"/>
                <a:gd name="connsiteX3" fmla="*/ 23625 w 32666"/>
                <a:gd name="connsiteY3" fmla="*/ 30946 h 36744"/>
                <a:gd name="connsiteX4" fmla="*/ 315 w 32666"/>
                <a:gd name="connsiteY4" fmla="*/ 35316 h 36744"/>
                <a:gd name="connsiteX0" fmla="*/ 1981 w 32553"/>
                <a:gd name="connsiteY0" fmla="*/ 30000 h 36578"/>
                <a:gd name="connsiteX1" fmla="*/ 28914 w 32553"/>
                <a:gd name="connsiteY1" fmla="*/ 3354 h 36578"/>
                <a:gd name="connsiteX0" fmla="*/ 254 w 32553"/>
                <a:gd name="connsiteY0" fmla="*/ 35241 h 36578"/>
                <a:gd name="connsiteX1" fmla="*/ 11811 w 32553"/>
                <a:gd name="connsiteY1" fmla="*/ 14971 h 36578"/>
                <a:gd name="connsiteX2" fmla="*/ 32132 w 32553"/>
                <a:gd name="connsiteY2" fmla="*/ 336 h 36578"/>
                <a:gd name="connsiteX3" fmla="*/ 23564 w 32553"/>
                <a:gd name="connsiteY3" fmla="*/ 30871 h 36578"/>
                <a:gd name="connsiteX4" fmla="*/ 254 w 32553"/>
                <a:gd name="connsiteY4" fmla="*/ 35241 h 36578"/>
                <a:gd name="connsiteX0" fmla="*/ 0 w 32847"/>
                <a:gd name="connsiteY0" fmla="*/ 32896 h 36578"/>
                <a:gd name="connsiteX1" fmla="*/ 29208 w 32847"/>
                <a:gd name="connsiteY1" fmla="*/ 3354 h 36578"/>
                <a:gd name="connsiteX0" fmla="*/ 548 w 32847"/>
                <a:gd name="connsiteY0" fmla="*/ 35241 h 36578"/>
                <a:gd name="connsiteX1" fmla="*/ 12105 w 32847"/>
                <a:gd name="connsiteY1" fmla="*/ 14971 h 36578"/>
                <a:gd name="connsiteX2" fmla="*/ 32426 w 32847"/>
                <a:gd name="connsiteY2" fmla="*/ 336 h 36578"/>
                <a:gd name="connsiteX3" fmla="*/ 23858 w 32847"/>
                <a:gd name="connsiteY3" fmla="*/ 30871 h 36578"/>
                <a:gd name="connsiteX4" fmla="*/ 548 w 32847"/>
                <a:gd name="connsiteY4" fmla="*/ 35241 h 36578"/>
                <a:gd name="connsiteX0" fmla="*/ 0 w 32796"/>
                <a:gd name="connsiteY0" fmla="*/ 32831 h 36423"/>
                <a:gd name="connsiteX1" fmla="*/ 29208 w 32796"/>
                <a:gd name="connsiteY1" fmla="*/ 3289 h 36423"/>
                <a:gd name="connsiteX0" fmla="*/ 548 w 32796"/>
                <a:gd name="connsiteY0" fmla="*/ 35176 h 36423"/>
                <a:gd name="connsiteX1" fmla="*/ 13073 w 32796"/>
                <a:gd name="connsiteY1" fmla="*/ 16132 h 36423"/>
                <a:gd name="connsiteX2" fmla="*/ 32426 w 32796"/>
                <a:gd name="connsiteY2" fmla="*/ 271 h 36423"/>
                <a:gd name="connsiteX3" fmla="*/ 23858 w 32796"/>
                <a:gd name="connsiteY3" fmla="*/ 30806 h 36423"/>
                <a:gd name="connsiteX4" fmla="*/ 548 w 32796"/>
                <a:gd name="connsiteY4" fmla="*/ 35176 h 36423"/>
                <a:gd name="connsiteX0" fmla="*/ 63 w 33139"/>
                <a:gd name="connsiteY0" fmla="*/ 33015 h 36834"/>
                <a:gd name="connsiteX1" fmla="*/ 29271 w 33139"/>
                <a:gd name="connsiteY1" fmla="*/ 3473 h 36834"/>
                <a:gd name="connsiteX0" fmla="*/ 611 w 33139"/>
                <a:gd name="connsiteY0" fmla="*/ 35360 h 36834"/>
                <a:gd name="connsiteX1" fmla="*/ 8102 w 33139"/>
                <a:gd name="connsiteY1" fmla="*/ 13243 h 36834"/>
                <a:gd name="connsiteX2" fmla="*/ 32489 w 33139"/>
                <a:gd name="connsiteY2" fmla="*/ 455 h 36834"/>
                <a:gd name="connsiteX3" fmla="*/ 23921 w 33139"/>
                <a:gd name="connsiteY3" fmla="*/ 30990 h 36834"/>
                <a:gd name="connsiteX4" fmla="*/ 611 w 33139"/>
                <a:gd name="connsiteY4" fmla="*/ 35360 h 36834"/>
                <a:gd name="connsiteX0" fmla="*/ 0 w 32945"/>
                <a:gd name="connsiteY0" fmla="*/ 33276 h 37309"/>
                <a:gd name="connsiteX1" fmla="*/ 29208 w 32945"/>
                <a:gd name="connsiteY1" fmla="*/ 3734 h 37309"/>
                <a:gd name="connsiteX0" fmla="*/ 548 w 32945"/>
                <a:gd name="connsiteY0" fmla="*/ 35621 h 37309"/>
                <a:gd name="connsiteX1" fmla="*/ 10314 w 32945"/>
                <a:gd name="connsiteY1" fmla="*/ 10608 h 37309"/>
                <a:gd name="connsiteX2" fmla="*/ 32426 w 32945"/>
                <a:gd name="connsiteY2" fmla="*/ 716 h 37309"/>
                <a:gd name="connsiteX3" fmla="*/ 23858 w 32945"/>
                <a:gd name="connsiteY3" fmla="*/ 31251 h 37309"/>
                <a:gd name="connsiteX4" fmla="*/ 548 w 32945"/>
                <a:gd name="connsiteY4" fmla="*/ 35621 h 37309"/>
                <a:gd name="connsiteX0" fmla="*/ 2115 w 35086"/>
                <a:gd name="connsiteY0" fmla="*/ 3327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115 w 35086"/>
                <a:gd name="connsiteY0" fmla="*/ 3327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115 w 35086"/>
                <a:gd name="connsiteY0" fmla="*/ 3327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115 w 35086"/>
                <a:gd name="connsiteY0" fmla="*/ 3327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115 w 35086"/>
                <a:gd name="connsiteY0" fmla="*/ 3327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831 w 35086"/>
                <a:gd name="connsiteY0" fmla="*/ 3409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831 w 35086"/>
                <a:gd name="connsiteY0" fmla="*/ 3409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831 w 35086"/>
                <a:gd name="connsiteY0" fmla="*/ 3409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831 w 35086"/>
                <a:gd name="connsiteY0" fmla="*/ 3409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831 w 35086"/>
                <a:gd name="connsiteY0" fmla="*/ 3409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831 w 35086"/>
                <a:gd name="connsiteY0" fmla="*/ 34096 h 36318"/>
                <a:gd name="connsiteX1" fmla="*/ 31323 w 35086"/>
                <a:gd name="connsiteY1" fmla="*/ 3734 h 36318"/>
                <a:gd name="connsiteX0" fmla="*/ 307 w 35086"/>
                <a:gd name="connsiteY0" fmla="*/ 34289 h 36318"/>
                <a:gd name="connsiteX1" fmla="*/ 12429 w 35086"/>
                <a:gd name="connsiteY1" fmla="*/ 10608 h 36318"/>
                <a:gd name="connsiteX2" fmla="*/ 34541 w 35086"/>
                <a:gd name="connsiteY2" fmla="*/ 716 h 36318"/>
                <a:gd name="connsiteX3" fmla="*/ 25973 w 35086"/>
                <a:gd name="connsiteY3" fmla="*/ 31251 h 36318"/>
                <a:gd name="connsiteX4" fmla="*/ 307 w 35086"/>
                <a:gd name="connsiteY4" fmla="*/ 34289 h 36318"/>
                <a:gd name="connsiteX0" fmla="*/ 2831 w 39994"/>
                <a:gd name="connsiteY0" fmla="*/ 34096 h 36318"/>
                <a:gd name="connsiteX1" fmla="*/ 39994 w 39994"/>
                <a:gd name="connsiteY1" fmla="*/ 18465 h 36318"/>
                <a:gd name="connsiteX0" fmla="*/ 307 w 39994"/>
                <a:gd name="connsiteY0" fmla="*/ 34289 h 36318"/>
                <a:gd name="connsiteX1" fmla="*/ 12429 w 39994"/>
                <a:gd name="connsiteY1" fmla="*/ 10608 h 36318"/>
                <a:gd name="connsiteX2" fmla="*/ 34541 w 39994"/>
                <a:gd name="connsiteY2" fmla="*/ 716 h 36318"/>
                <a:gd name="connsiteX3" fmla="*/ 25973 w 39994"/>
                <a:gd name="connsiteY3" fmla="*/ 31251 h 36318"/>
                <a:gd name="connsiteX4" fmla="*/ 307 w 39994"/>
                <a:gd name="connsiteY4" fmla="*/ 34289 h 36318"/>
                <a:gd name="connsiteX0" fmla="*/ 2660 w 39823"/>
                <a:gd name="connsiteY0" fmla="*/ 33412 h 33620"/>
                <a:gd name="connsiteX1" fmla="*/ 39823 w 39823"/>
                <a:gd name="connsiteY1" fmla="*/ 17781 h 33620"/>
                <a:gd name="connsiteX0" fmla="*/ 136 w 39823"/>
                <a:gd name="connsiteY0" fmla="*/ 33605 h 33620"/>
                <a:gd name="connsiteX1" fmla="*/ 12258 w 39823"/>
                <a:gd name="connsiteY1" fmla="*/ 9924 h 33620"/>
                <a:gd name="connsiteX2" fmla="*/ 34370 w 39823"/>
                <a:gd name="connsiteY2" fmla="*/ 32 h 33620"/>
                <a:gd name="connsiteX3" fmla="*/ 20702 w 39823"/>
                <a:gd name="connsiteY3" fmla="*/ 13297 h 33620"/>
                <a:gd name="connsiteX4" fmla="*/ 136 w 39823"/>
                <a:gd name="connsiteY4" fmla="*/ 33605 h 33620"/>
                <a:gd name="connsiteX0" fmla="*/ 2660 w 46174"/>
                <a:gd name="connsiteY0" fmla="*/ 24953 h 25159"/>
                <a:gd name="connsiteX1" fmla="*/ 39823 w 46174"/>
                <a:gd name="connsiteY1" fmla="*/ 9322 h 25159"/>
                <a:gd name="connsiteX0" fmla="*/ 136 w 46174"/>
                <a:gd name="connsiteY0" fmla="*/ 25146 h 25159"/>
                <a:gd name="connsiteX1" fmla="*/ 12258 w 46174"/>
                <a:gd name="connsiteY1" fmla="*/ 1465 h 25159"/>
                <a:gd name="connsiteX2" fmla="*/ 46101 w 46174"/>
                <a:gd name="connsiteY2" fmla="*/ 2240 h 25159"/>
                <a:gd name="connsiteX3" fmla="*/ 20702 w 46174"/>
                <a:gd name="connsiteY3" fmla="*/ 4838 h 25159"/>
                <a:gd name="connsiteX4" fmla="*/ 136 w 46174"/>
                <a:gd name="connsiteY4" fmla="*/ 25146 h 25159"/>
                <a:gd name="connsiteX0" fmla="*/ 3394 w 48469"/>
                <a:gd name="connsiteY0" fmla="*/ 26163 h 32522"/>
                <a:gd name="connsiteX1" fmla="*/ 40557 w 48469"/>
                <a:gd name="connsiteY1" fmla="*/ 10532 h 32522"/>
                <a:gd name="connsiteX0" fmla="*/ 870 w 48469"/>
                <a:gd name="connsiteY0" fmla="*/ 26356 h 32522"/>
                <a:gd name="connsiteX1" fmla="*/ 12992 w 48469"/>
                <a:gd name="connsiteY1" fmla="*/ 2675 h 32522"/>
                <a:gd name="connsiteX2" fmla="*/ 46835 w 48469"/>
                <a:gd name="connsiteY2" fmla="*/ 3450 h 32522"/>
                <a:gd name="connsiteX3" fmla="*/ 38777 w 48469"/>
                <a:gd name="connsiteY3" fmla="*/ 30937 h 32522"/>
                <a:gd name="connsiteX4" fmla="*/ 870 w 48469"/>
                <a:gd name="connsiteY4" fmla="*/ 26356 h 32522"/>
                <a:gd name="connsiteX0" fmla="*/ 3394 w 48469"/>
                <a:gd name="connsiteY0" fmla="*/ 26163 h 32522"/>
                <a:gd name="connsiteX1" fmla="*/ 43107 w 48469"/>
                <a:gd name="connsiteY1" fmla="*/ 10532 h 32522"/>
                <a:gd name="connsiteX0" fmla="*/ 870 w 48469"/>
                <a:gd name="connsiteY0" fmla="*/ 26356 h 32522"/>
                <a:gd name="connsiteX1" fmla="*/ 12992 w 48469"/>
                <a:gd name="connsiteY1" fmla="*/ 2675 h 32522"/>
                <a:gd name="connsiteX2" fmla="*/ 46835 w 48469"/>
                <a:gd name="connsiteY2" fmla="*/ 3450 h 32522"/>
                <a:gd name="connsiteX3" fmla="*/ 38777 w 48469"/>
                <a:gd name="connsiteY3" fmla="*/ 30937 h 32522"/>
                <a:gd name="connsiteX4" fmla="*/ 870 w 48469"/>
                <a:gd name="connsiteY4" fmla="*/ 26356 h 32522"/>
                <a:gd name="connsiteX0" fmla="*/ 3394 w 48469"/>
                <a:gd name="connsiteY0" fmla="*/ 26163 h 32522"/>
                <a:gd name="connsiteX1" fmla="*/ 43107 w 48469"/>
                <a:gd name="connsiteY1" fmla="*/ 10532 h 32522"/>
                <a:gd name="connsiteX0" fmla="*/ 870 w 48469"/>
                <a:gd name="connsiteY0" fmla="*/ 26356 h 32522"/>
                <a:gd name="connsiteX1" fmla="*/ 12992 w 48469"/>
                <a:gd name="connsiteY1" fmla="*/ 2675 h 32522"/>
                <a:gd name="connsiteX2" fmla="*/ 46835 w 48469"/>
                <a:gd name="connsiteY2" fmla="*/ 3450 h 32522"/>
                <a:gd name="connsiteX3" fmla="*/ 38777 w 48469"/>
                <a:gd name="connsiteY3" fmla="*/ 30937 h 32522"/>
                <a:gd name="connsiteX4" fmla="*/ 870 w 48469"/>
                <a:gd name="connsiteY4" fmla="*/ 26356 h 32522"/>
                <a:gd name="connsiteX0" fmla="*/ 7474 w 48469"/>
                <a:gd name="connsiteY0" fmla="*/ 18036 h 32522"/>
                <a:gd name="connsiteX1" fmla="*/ 43107 w 48469"/>
                <a:gd name="connsiteY1" fmla="*/ 10532 h 32522"/>
                <a:gd name="connsiteX0" fmla="*/ 870 w 48469"/>
                <a:gd name="connsiteY0" fmla="*/ 26356 h 32522"/>
                <a:gd name="connsiteX1" fmla="*/ 12992 w 48469"/>
                <a:gd name="connsiteY1" fmla="*/ 2675 h 32522"/>
                <a:gd name="connsiteX2" fmla="*/ 46835 w 48469"/>
                <a:gd name="connsiteY2" fmla="*/ 3450 h 32522"/>
                <a:gd name="connsiteX3" fmla="*/ 38777 w 48469"/>
                <a:gd name="connsiteY3" fmla="*/ 30937 h 32522"/>
                <a:gd name="connsiteX4" fmla="*/ 870 w 48469"/>
                <a:gd name="connsiteY4" fmla="*/ 26356 h 32522"/>
                <a:gd name="connsiteX0" fmla="*/ 7474 w 48469"/>
                <a:gd name="connsiteY0" fmla="*/ 18036 h 32522"/>
                <a:gd name="connsiteX1" fmla="*/ 43107 w 48469"/>
                <a:gd name="connsiteY1" fmla="*/ 7484 h 32522"/>
                <a:gd name="connsiteX0" fmla="*/ 870 w 48469"/>
                <a:gd name="connsiteY0" fmla="*/ 26356 h 32522"/>
                <a:gd name="connsiteX1" fmla="*/ 12992 w 48469"/>
                <a:gd name="connsiteY1" fmla="*/ 2675 h 32522"/>
                <a:gd name="connsiteX2" fmla="*/ 46835 w 48469"/>
                <a:gd name="connsiteY2" fmla="*/ 3450 h 32522"/>
                <a:gd name="connsiteX3" fmla="*/ 38777 w 48469"/>
                <a:gd name="connsiteY3" fmla="*/ 30937 h 32522"/>
                <a:gd name="connsiteX4" fmla="*/ 870 w 48469"/>
                <a:gd name="connsiteY4" fmla="*/ 26356 h 32522"/>
                <a:gd name="connsiteX0" fmla="*/ 7474 w 48469"/>
                <a:gd name="connsiteY0" fmla="*/ 18036 h 32522"/>
                <a:gd name="connsiteX1" fmla="*/ 43107 w 48469"/>
                <a:gd name="connsiteY1" fmla="*/ 7484 h 32522"/>
                <a:gd name="connsiteX0" fmla="*/ 870 w 48469"/>
                <a:gd name="connsiteY0" fmla="*/ 26356 h 32522"/>
                <a:gd name="connsiteX1" fmla="*/ 12992 w 48469"/>
                <a:gd name="connsiteY1" fmla="*/ 2675 h 32522"/>
                <a:gd name="connsiteX2" fmla="*/ 46835 w 48469"/>
                <a:gd name="connsiteY2" fmla="*/ 3450 h 32522"/>
                <a:gd name="connsiteX3" fmla="*/ 38777 w 48469"/>
                <a:gd name="connsiteY3" fmla="*/ 30937 h 32522"/>
                <a:gd name="connsiteX4" fmla="*/ 870 w 48469"/>
                <a:gd name="connsiteY4" fmla="*/ 26356 h 32522"/>
                <a:gd name="connsiteX0" fmla="*/ 7474 w 48469"/>
                <a:gd name="connsiteY0" fmla="*/ 18036 h 32522"/>
                <a:gd name="connsiteX1" fmla="*/ 43107 w 48469"/>
                <a:gd name="connsiteY1" fmla="*/ 7484 h 32522"/>
                <a:gd name="connsiteX0" fmla="*/ 870 w 48469"/>
                <a:gd name="connsiteY0" fmla="*/ 26356 h 32522"/>
                <a:gd name="connsiteX1" fmla="*/ 12992 w 48469"/>
                <a:gd name="connsiteY1" fmla="*/ 2675 h 32522"/>
                <a:gd name="connsiteX2" fmla="*/ 46835 w 48469"/>
                <a:gd name="connsiteY2" fmla="*/ 3450 h 32522"/>
                <a:gd name="connsiteX3" fmla="*/ 38777 w 48469"/>
                <a:gd name="connsiteY3" fmla="*/ 30937 h 32522"/>
                <a:gd name="connsiteX4" fmla="*/ 870 w 48469"/>
                <a:gd name="connsiteY4" fmla="*/ 26356 h 32522"/>
                <a:gd name="connsiteX0" fmla="*/ 7474 w 48469"/>
                <a:gd name="connsiteY0" fmla="*/ 18036 h 32522"/>
                <a:gd name="connsiteX1" fmla="*/ 40557 w 48469"/>
                <a:gd name="connsiteY1" fmla="*/ 9008 h 32522"/>
                <a:gd name="connsiteX0" fmla="*/ 870 w 48469"/>
                <a:gd name="connsiteY0" fmla="*/ 26356 h 32522"/>
                <a:gd name="connsiteX1" fmla="*/ 12992 w 48469"/>
                <a:gd name="connsiteY1" fmla="*/ 2675 h 32522"/>
                <a:gd name="connsiteX2" fmla="*/ 46835 w 48469"/>
                <a:gd name="connsiteY2" fmla="*/ 3450 h 32522"/>
                <a:gd name="connsiteX3" fmla="*/ 38777 w 48469"/>
                <a:gd name="connsiteY3" fmla="*/ 30937 h 32522"/>
                <a:gd name="connsiteX4" fmla="*/ 870 w 48469"/>
                <a:gd name="connsiteY4" fmla="*/ 26356 h 3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" h="32522" fill="none" extrusionOk="0">
                  <a:moveTo>
                    <a:pt x="7474" y="18036"/>
                  </a:moveTo>
                  <a:cubicBezTo>
                    <a:pt x="14245" y="9000"/>
                    <a:pt x="30676" y="7377"/>
                    <a:pt x="40557" y="9008"/>
                  </a:cubicBezTo>
                </a:path>
                <a:path w="48469" h="32522" stroke="0" extrusionOk="0">
                  <a:moveTo>
                    <a:pt x="870" y="26356"/>
                  </a:moveTo>
                  <a:cubicBezTo>
                    <a:pt x="-3428" y="21646"/>
                    <a:pt x="9398" y="6130"/>
                    <a:pt x="12992" y="2675"/>
                  </a:cubicBezTo>
                  <a:cubicBezTo>
                    <a:pt x="16586" y="-780"/>
                    <a:pt x="42537" y="-1260"/>
                    <a:pt x="46835" y="3450"/>
                  </a:cubicBezTo>
                  <a:cubicBezTo>
                    <a:pt x="51133" y="8160"/>
                    <a:pt x="46438" y="27119"/>
                    <a:pt x="38777" y="30937"/>
                  </a:cubicBezTo>
                  <a:cubicBezTo>
                    <a:pt x="31116" y="34755"/>
                    <a:pt x="5168" y="31066"/>
                    <a:pt x="870" y="26356"/>
                  </a:cubicBezTo>
                  <a:close/>
                </a:path>
              </a:pathLst>
            </a:custGeom>
            <a:noFill/>
            <a:ln w="38100" cap="rnd">
              <a:solidFill>
                <a:schemeClr val="accent1">
                  <a:lumMod val="50000"/>
                </a:schemeClr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/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87961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Line 854"/>
          <p:cNvSpPr>
            <a:spLocks noChangeShapeType="1"/>
          </p:cNvSpPr>
          <p:nvPr/>
        </p:nvSpPr>
        <p:spPr bwMode="auto">
          <a:xfrm flipH="1">
            <a:off x="7877175" y="3826780"/>
            <a:ext cx="1250956" cy="0"/>
          </a:xfrm>
          <a:prstGeom prst="line">
            <a:avLst/>
          </a:prstGeom>
          <a:noFill/>
          <a:ln w="19050">
            <a:solidFill>
              <a:srgbClr val="1F8F8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2483894" y="1977141"/>
            <a:ext cx="18425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1400" dirty="0"/>
              <a:t>MINISTERIOS DEPENDIENTES DEL PODER EJECUTIVO NACIONAL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096670" y="2192584"/>
            <a:ext cx="14874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algn="ctr">
              <a:defRPr/>
            </a:pPr>
            <a:r>
              <a:rPr lang="es-AR" sz="1400" dirty="0"/>
              <a:t>ENTE PUBLICO NO ESTATAL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187986" y="5555735"/>
            <a:ext cx="1535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algn="ctr">
              <a:defRPr/>
            </a:pPr>
            <a:r>
              <a:rPr lang="es-AR" sz="1400" dirty="0"/>
              <a:t>UNIVERSIDADES NACIONALES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5179468" y="5294346"/>
            <a:ext cx="1799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1400" dirty="0" smtClean="0"/>
              <a:t>ORGANISMOS</a:t>
            </a:r>
            <a:endParaRPr lang="es-AR" sz="1400" dirty="0"/>
          </a:p>
        </p:txBody>
      </p:sp>
      <p:sp>
        <p:nvSpPr>
          <p:cNvPr id="2" name="1 Título"/>
          <p:cNvSpPr txBox="1">
            <a:spLocks/>
          </p:cNvSpPr>
          <p:nvPr/>
        </p:nvSpPr>
        <p:spPr>
          <a:xfrm>
            <a:off x="1096964" y="1224930"/>
            <a:ext cx="7200516" cy="35346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altLang="es-AR" sz="20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UNIVERSO DE CONTROL SINDICATURA GENERAL DE LA NACION</a:t>
            </a:r>
            <a:endParaRPr lang="es-AR" altLang="es-AR" sz="2000" dirty="0">
              <a:solidFill>
                <a:schemeClr val="bg1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808" name="Line 808"/>
          <p:cNvSpPr>
            <a:spLocks noChangeShapeType="1"/>
          </p:cNvSpPr>
          <p:nvPr/>
        </p:nvSpPr>
        <p:spPr bwMode="auto">
          <a:xfrm flipH="1">
            <a:off x="6764339" y="2885220"/>
            <a:ext cx="641350" cy="0"/>
          </a:xfrm>
          <a:prstGeom prst="line">
            <a:avLst/>
          </a:prstGeom>
          <a:noFill/>
          <a:ln w="19050">
            <a:solidFill>
              <a:srgbClr val="5F6D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26" name="Oval 827"/>
          <p:cNvSpPr>
            <a:spLocks noChangeArrowheads="1"/>
          </p:cNvSpPr>
          <p:nvPr/>
        </p:nvSpPr>
        <p:spPr bwMode="auto">
          <a:xfrm>
            <a:off x="5943602" y="2705833"/>
            <a:ext cx="769938" cy="76835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2000" b="1" i="1" dirty="0" smtClean="0">
                <a:solidFill>
                  <a:schemeClr val="bg1"/>
                </a:solidFill>
              </a:rPr>
              <a:t>1</a:t>
            </a:r>
            <a:endParaRPr lang="es-ES" sz="2000" b="1" i="1" dirty="0">
              <a:solidFill>
                <a:schemeClr val="bg1"/>
              </a:solidFill>
            </a:endParaRPr>
          </a:p>
        </p:txBody>
      </p:sp>
      <p:sp>
        <p:nvSpPr>
          <p:cNvPr id="1827" name="Oval 828"/>
          <p:cNvSpPr>
            <a:spLocks noChangeArrowheads="1"/>
          </p:cNvSpPr>
          <p:nvPr/>
        </p:nvSpPr>
        <p:spPr bwMode="auto">
          <a:xfrm>
            <a:off x="6019802" y="4474308"/>
            <a:ext cx="795338" cy="79533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b="1" i="1" dirty="0" smtClean="0">
                <a:solidFill>
                  <a:schemeClr val="bg1"/>
                </a:solidFill>
              </a:rPr>
              <a:t>151</a:t>
            </a:r>
            <a:endParaRPr lang="es-ES" b="1" i="1" dirty="0">
              <a:solidFill>
                <a:schemeClr val="bg1"/>
              </a:solidFill>
            </a:endParaRPr>
          </a:p>
        </p:txBody>
      </p:sp>
      <p:sp>
        <p:nvSpPr>
          <p:cNvPr id="1830" name="Freeform 830"/>
          <p:cNvSpPr>
            <a:spLocks/>
          </p:cNvSpPr>
          <p:nvPr/>
        </p:nvSpPr>
        <p:spPr bwMode="auto">
          <a:xfrm>
            <a:off x="5380038" y="2858233"/>
            <a:ext cx="614363" cy="1000125"/>
          </a:xfrm>
          <a:custGeom>
            <a:avLst/>
            <a:gdLst>
              <a:gd name="T0" fmla="*/ 24 w 24"/>
              <a:gd name="T1" fmla="*/ 39 h 39"/>
              <a:gd name="T2" fmla="*/ 23 w 24"/>
              <a:gd name="T3" fmla="*/ 31 h 39"/>
              <a:gd name="T4" fmla="*/ 0 w 24"/>
              <a:gd name="T5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" h="39">
                <a:moveTo>
                  <a:pt x="24" y="39"/>
                </a:moveTo>
                <a:cubicBezTo>
                  <a:pt x="24" y="36"/>
                  <a:pt x="23" y="33"/>
                  <a:pt x="23" y="31"/>
                </a:cubicBezTo>
                <a:cubicBezTo>
                  <a:pt x="20" y="18"/>
                  <a:pt x="11" y="7"/>
                  <a:pt x="0" y="0"/>
                </a:cubicBezTo>
              </a:path>
            </a:pathLst>
          </a:custGeom>
          <a:noFill/>
          <a:ln w="19050">
            <a:solidFill>
              <a:srgbClr val="5F6D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31" name="Freeform 831"/>
          <p:cNvSpPr>
            <a:spLocks/>
          </p:cNvSpPr>
          <p:nvPr/>
        </p:nvSpPr>
        <p:spPr bwMode="auto">
          <a:xfrm>
            <a:off x="3405189" y="3474183"/>
            <a:ext cx="1435100" cy="1847850"/>
          </a:xfrm>
          <a:custGeom>
            <a:avLst/>
            <a:gdLst>
              <a:gd name="T0" fmla="*/ 5 w 56"/>
              <a:gd name="T1" fmla="*/ 0 h 72"/>
              <a:gd name="T2" fmla="*/ 2 w 56"/>
              <a:gd name="T3" fmla="*/ 31 h 72"/>
              <a:gd name="T4" fmla="*/ 56 w 56"/>
              <a:gd name="T5" fmla="*/ 69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" h="72">
                <a:moveTo>
                  <a:pt x="5" y="0"/>
                </a:moveTo>
                <a:cubicBezTo>
                  <a:pt x="1" y="10"/>
                  <a:pt x="0" y="21"/>
                  <a:pt x="2" y="31"/>
                </a:cubicBezTo>
                <a:cubicBezTo>
                  <a:pt x="8" y="55"/>
                  <a:pt x="31" y="72"/>
                  <a:pt x="56" y="69"/>
                </a:cubicBezTo>
              </a:path>
            </a:pathLst>
          </a:custGeom>
          <a:noFill/>
          <a:ln w="19050">
            <a:solidFill>
              <a:srgbClr val="9B257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32" name="Freeform 832"/>
          <p:cNvSpPr>
            <a:spLocks/>
          </p:cNvSpPr>
          <p:nvPr/>
        </p:nvSpPr>
        <p:spPr bwMode="auto">
          <a:xfrm>
            <a:off x="5046664" y="3936145"/>
            <a:ext cx="973138" cy="1282700"/>
          </a:xfrm>
          <a:custGeom>
            <a:avLst/>
            <a:gdLst>
              <a:gd name="T0" fmla="*/ 0 w 38"/>
              <a:gd name="T1" fmla="*/ 50 h 50"/>
              <a:gd name="T2" fmla="*/ 37 w 38"/>
              <a:gd name="T3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8" h="50">
                <a:moveTo>
                  <a:pt x="0" y="50"/>
                </a:moveTo>
                <a:cubicBezTo>
                  <a:pt x="23" y="44"/>
                  <a:pt x="38" y="23"/>
                  <a:pt x="37" y="0"/>
                </a:cubicBezTo>
              </a:path>
            </a:pathLst>
          </a:custGeom>
          <a:noFill/>
          <a:ln w="19050">
            <a:solidFill>
              <a:srgbClr val="1F8F8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33" name="Freeform 833"/>
          <p:cNvSpPr>
            <a:spLocks/>
          </p:cNvSpPr>
          <p:nvPr/>
        </p:nvSpPr>
        <p:spPr bwMode="auto">
          <a:xfrm>
            <a:off x="3609977" y="2653445"/>
            <a:ext cx="1692275" cy="666750"/>
          </a:xfrm>
          <a:custGeom>
            <a:avLst/>
            <a:gdLst>
              <a:gd name="T0" fmla="*/ 66 w 66"/>
              <a:gd name="T1" fmla="*/ 7 h 26"/>
              <a:gd name="T2" fmla="*/ 31 w 66"/>
              <a:gd name="T3" fmla="*/ 3 h 26"/>
              <a:gd name="T4" fmla="*/ 0 w 66"/>
              <a:gd name="T5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6" h="26">
                <a:moveTo>
                  <a:pt x="66" y="7"/>
                </a:moveTo>
                <a:cubicBezTo>
                  <a:pt x="55" y="1"/>
                  <a:pt x="43" y="0"/>
                  <a:pt x="31" y="3"/>
                </a:cubicBezTo>
                <a:cubicBezTo>
                  <a:pt x="18" y="6"/>
                  <a:pt x="7" y="15"/>
                  <a:pt x="0" y="26"/>
                </a:cubicBezTo>
              </a:path>
            </a:pathLst>
          </a:custGeom>
          <a:noFill/>
          <a:ln w="19050">
            <a:solidFill>
              <a:srgbClr val="C1A25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34" name="Line 834"/>
          <p:cNvSpPr>
            <a:spLocks noChangeShapeType="1"/>
          </p:cNvSpPr>
          <p:nvPr/>
        </p:nvSpPr>
        <p:spPr bwMode="auto">
          <a:xfrm>
            <a:off x="5738814" y="3193195"/>
            <a:ext cx="153988" cy="0"/>
          </a:xfrm>
          <a:prstGeom prst="line">
            <a:avLst/>
          </a:prstGeom>
          <a:noFill/>
          <a:ln w="19050">
            <a:solidFill>
              <a:srgbClr val="5F6D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35" name="Line 835"/>
          <p:cNvSpPr>
            <a:spLocks noChangeShapeType="1"/>
          </p:cNvSpPr>
          <p:nvPr/>
        </p:nvSpPr>
        <p:spPr bwMode="auto">
          <a:xfrm flipV="1">
            <a:off x="2955926" y="2973326"/>
            <a:ext cx="954360" cy="3114"/>
          </a:xfrm>
          <a:prstGeom prst="line">
            <a:avLst/>
          </a:prstGeom>
          <a:noFill/>
          <a:ln w="19050">
            <a:solidFill>
              <a:srgbClr val="C1A25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36" name="Line 836"/>
          <p:cNvSpPr>
            <a:spLocks noChangeShapeType="1"/>
          </p:cNvSpPr>
          <p:nvPr/>
        </p:nvSpPr>
        <p:spPr bwMode="auto">
          <a:xfrm>
            <a:off x="3455988" y="5013263"/>
            <a:ext cx="454298" cy="794"/>
          </a:xfrm>
          <a:prstGeom prst="line">
            <a:avLst/>
          </a:prstGeom>
          <a:noFill/>
          <a:ln w="19050">
            <a:solidFill>
              <a:srgbClr val="9B257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37" name="Line 837"/>
          <p:cNvSpPr>
            <a:spLocks noChangeShapeType="1"/>
          </p:cNvSpPr>
          <p:nvPr/>
        </p:nvSpPr>
        <p:spPr bwMode="auto">
          <a:xfrm flipV="1">
            <a:off x="5712223" y="4806533"/>
            <a:ext cx="205582" cy="0"/>
          </a:xfrm>
          <a:prstGeom prst="line">
            <a:avLst/>
          </a:prstGeom>
          <a:noFill/>
          <a:ln w="19050">
            <a:solidFill>
              <a:srgbClr val="1F8F8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38" name="Freeform 838"/>
          <p:cNvSpPr>
            <a:spLocks/>
          </p:cNvSpPr>
          <p:nvPr/>
        </p:nvSpPr>
        <p:spPr bwMode="auto">
          <a:xfrm>
            <a:off x="5815014" y="2653445"/>
            <a:ext cx="1025525" cy="949325"/>
          </a:xfrm>
          <a:custGeom>
            <a:avLst/>
            <a:gdLst>
              <a:gd name="T0" fmla="*/ 26 w 40"/>
              <a:gd name="T1" fmla="*/ 0 h 37"/>
              <a:gd name="T2" fmla="*/ 37 w 40"/>
              <a:gd name="T3" fmla="*/ 24 h 37"/>
              <a:gd name="T4" fmla="*/ 14 w 40"/>
              <a:gd name="T5" fmla="*/ 34 h 37"/>
              <a:gd name="T6" fmla="*/ 3 w 40"/>
              <a:gd name="T7" fmla="*/ 11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" h="37">
                <a:moveTo>
                  <a:pt x="26" y="0"/>
                </a:moveTo>
                <a:cubicBezTo>
                  <a:pt x="36" y="4"/>
                  <a:pt x="40" y="14"/>
                  <a:pt x="37" y="24"/>
                </a:cubicBezTo>
                <a:cubicBezTo>
                  <a:pt x="33" y="33"/>
                  <a:pt x="23" y="37"/>
                  <a:pt x="14" y="34"/>
                </a:cubicBezTo>
                <a:cubicBezTo>
                  <a:pt x="4" y="30"/>
                  <a:pt x="0" y="20"/>
                  <a:pt x="3" y="11"/>
                </a:cubicBezTo>
              </a:path>
            </a:pathLst>
          </a:custGeom>
          <a:noFill/>
          <a:ln w="19050">
            <a:solidFill>
              <a:srgbClr val="5F6D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39" name="Freeform 839"/>
          <p:cNvSpPr>
            <a:spLocks/>
          </p:cNvSpPr>
          <p:nvPr/>
        </p:nvSpPr>
        <p:spPr bwMode="auto">
          <a:xfrm>
            <a:off x="5840414" y="4321908"/>
            <a:ext cx="1128713" cy="1000125"/>
          </a:xfrm>
          <a:custGeom>
            <a:avLst/>
            <a:gdLst>
              <a:gd name="T0" fmla="*/ 31 w 44"/>
              <a:gd name="T1" fmla="*/ 39 h 39"/>
              <a:gd name="T2" fmla="*/ 39 w 44"/>
              <a:gd name="T3" fmla="*/ 13 h 39"/>
              <a:gd name="T4" fmla="*/ 13 w 44"/>
              <a:gd name="T5" fmla="*/ 5 h 39"/>
              <a:gd name="T6" fmla="*/ 5 w 44"/>
              <a:gd name="T7" fmla="*/ 3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" h="39">
                <a:moveTo>
                  <a:pt x="31" y="39"/>
                </a:moveTo>
                <a:cubicBezTo>
                  <a:pt x="40" y="34"/>
                  <a:pt x="44" y="23"/>
                  <a:pt x="39" y="13"/>
                </a:cubicBezTo>
                <a:cubicBezTo>
                  <a:pt x="34" y="4"/>
                  <a:pt x="23" y="0"/>
                  <a:pt x="13" y="5"/>
                </a:cubicBezTo>
                <a:cubicBezTo>
                  <a:pt x="4" y="10"/>
                  <a:pt x="0" y="22"/>
                  <a:pt x="5" y="31"/>
                </a:cubicBezTo>
              </a:path>
            </a:pathLst>
          </a:custGeom>
          <a:noFill/>
          <a:ln w="19050">
            <a:solidFill>
              <a:srgbClr val="1F8F8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53" name="Line 852"/>
          <p:cNvSpPr>
            <a:spLocks noChangeShapeType="1"/>
          </p:cNvSpPr>
          <p:nvPr/>
        </p:nvSpPr>
        <p:spPr bwMode="auto">
          <a:xfrm flipH="1" flipV="1">
            <a:off x="0" y="5014056"/>
            <a:ext cx="2455864" cy="1"/>
          </a:xfrm>
          <a:prstGeom prst="line">
            <a:avLst/>
          </a:prstGeom>
          <a:noFill/>
          <a:ln w="19050">
            <a:solidFill>
              <a:srgbClr val="9B257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54" name="Line 853"/>
          <p:cNvSpPr>
            <a:spLocks noChangeShapeType="1"/>
          </p:cNvSpPr>
          <p:nvPr/>
        </p:nvSpPr>
        <p:spPr bwMode="auto">
          <a:xfrm flipH="1">
            <a:off x="0" y="4680683"/>
            <a:ext cx="2738440" cy="0"/>
          </a:xfrm>
          <a:prstGeom prst="line">
            <a:avLst/>
          </a:prstGeom>
          <a:noFill/>
          <a:ln w="19050">
            <a:solidFill>
              <a:srgbClr val="9B257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55" name="Line 854"/>
          <p:cNvSpPr>
            <a:spLocks noChangeShapeType="1"/>
          </p:cNvSpPr>
          <p:nvPr/>
        </p:nvSpPr>
        <p:spPr bwMode="auto">
          <a:xfrm flipH="1">
            <a:off x="6610350" y="4423508"/>
            <a:ext cx="2533649" cy="0"/>
          </a:xfrm>
          <a:prstGeom prst="line">
            <a:avLst/>
          </a:prstGeom>
          <a:noFill/>
          <a:ln w="19050">
            <a:solidFill>
              <a:srgbClr val="1F8F8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56" name="Line 855"/>
          <p:cNvSpPr>
            <a:spLocks noChangeShapeType="1"/>
          </p:cNvSpPr>
          <p:nvPr/>
        </p:nvSpPr>
        <p:spPr bwMode="auto">
          <a:xfrm flipH="1">
            <a:off x="6943727" y="4782283"/>
            <a:ext cx="1820863" cy="0"/>
          </a:xfrm>
          <a:prstGeom prst="line">
            <a:avLst/>
          </a:prstGeom>
          <a:noFill/>
          <a:ln w="19050">
            <a:solidFill>
              <a:srgbClr val="1F8F8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57" name="Line 856"/>
          <p:cNvSpPr>
            <a:spLocks noChangeShapeType="1"/>
          </p:cNvSpPr>
          <p:nvPr/>
        </p:nvSpPr>
        <p:spPr bwMode="auto">
          <a:xfrm flipH="1">
            <a:off x="6840538" y="5168045"/>
            <a:ext cx="2303461" cy="0"/>
          </a:xfrm>
          <a:prstGeom prst="line">
            <a:avLst/>
          </a:prstGeom>
          <a:noFill/>
          <a:ln w="19050">
            <a:solidFill>
              <a:srgbClr val="1F8F8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58" name="Line 857"/>
          <p:cNvSpPr>
            <a:spLocks noChangeShapeType="1"/>
          </p:cNvSpPr>
          <p:nvPr/>
        </p:nvSpPr>
        <p:spPr bwMode="auto">
          <a:xfrm flipH="1">
            <a:off x="-14285" y="5605613"/>
            <a:ext cx="1385885" cy="0"/>
          </a:xfrm>
          <a:prstGeom prst="line">
            <a:avLst/>
          </a:prstGeom>
          <a:noFill/>
          <a:ln w="19050">
            <a:solidFill>
              <a:srgbClr val="9B257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59" name="Line 858"/>
          <p:cNvSpPr>
            <a:spLocks noChangeShapeType="1"/>
          </p:cNvSpPr>
          <p:nvPr/>
        </p:nvSpPr>
        <p:spPr bwMode="auto">
          <a:xfrm flipH="1">
            <a:off x="-14285" y="5257739"/>
            <a:ext cx="2481263" cy="0"/>
          </a:xfrm>
          <a:prstGeom prst="line">
            <a:avLst/>
          </a:prstGeom>
          <a:noFill/>
          <a:ln w="19050">
            <a:solidFill>
              <a:srgbClr val="9B257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79" name="Oval 878"/>
          <p:cNvSpPr>
            <a:spLocks noChangeArrowheads="1"/>
          </p:cNvSpPr>
          <p:nvPr/>
        </p:nvSpPr>
        <p:spPr bwMode="auto">
          <a:xfrm>
            <a:off x="2559052" y="4706083"/>
            <a:ext cx="820738" cy="820738"/>
          </a:xfrm>
          <a:prstGeom prst="ellipse">
            <a:avLst/>
          </a:prstGeom>
          <a:solidFill>
            <a:srgbClr val="990033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b="1" i="1" dirty="0" smtClean="0">
                <a:solidFill>
                  <a:schemeClr val="bg1"/>
                </a:solidFill>
              </a:rPr>
              <a:t>57</a:t>
            </a:r>
            <a:endParaRPr lang="es-ES" b="1" i="1" dirty="0">
              <a:solidFill>
                <a:schemeClr val="bg1"/>
              </a:solidFill>
            </a:endParaRPr>
          </a:p>
        </p:txBody>
      </p:sp>
      <p:sp>
        <p:nvSpPr>
          <p:cNvPr id="1880" name="Freeform 879"/>
          <p:cNvSpPr>
            <a:spLocks/>
          </p:cNvSpPr>
          <p:nvPr/>
        </p:nvSpPr>
        <p:spPr bwMode="auto">
          <a:xfrm>
            <a:off x="2455864" y="4628295"/>
            <a:ext cx="1000125" cy="641350"/>
          </a:xfrm>
          <a:custGeom>
            <a:avLst/>
            <a:gdLst>
              <a:gd name="T0" fmla="*/ 1 w 39"/>
              <a:gd name="T1" fmla="*/ 25 h 25"/>
              <a:gd name="T2" fmla="*/ 0 w 39"/>
              <a:gd name="T3" fmla="*/ 20 h 25"/>
              <a:gd name="T4" fmla="*/ 20 w 39"/>
              <a:gd name="T5" fmla="*/ 0 h 25"/>
              <a:gd name="T6" fmla="*/ 39 w 39"/>
              <a:gd name="T7" fmla="*/ 2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" h="25">
                <a:moveTo>
                  <a:pt x="1" y="25"/>
                </a:moveTo>
                <a:cubicBezTo>
                  <a:pt x="0" y="23"/>
                  <a:pt x="0" y="22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0" y="0"/>
                  <a:pt x="39" y="9"/>
                  <a:pt x="39" y="20"/>
                </a:cubicBezTo>
              </a:path>
            </a:pathLst>
          </a:custGeom>
          <a:noFill/>
          <a:ln w="19050">
            <a:solidFill>
              <a:srgbClr val="9B257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83" name="Line 882"/>
          <p:cNvSpPr>
            <a:spLocks noChangeShapeType="1"/>
          </p:cNvSpPr>
          <p:nvPr/>
        </p:nvSpPr>
        <p:spPr bwMode="auto">
          <a:xfrm flipH="1" flipV="1">
            <a:off x="-2" y="3012220"/>
            <a:ext cx="1916907" cy="0"/>
          </a:xfrm>
          <a:prstGeom prst="line">
            <a:avLst/>
          </a:prstGeom>
          <a:noFill/>
          <a:ln w="19050">
            <a:solidFill>
              <a:srgbClr val="C1A25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86" name="Freeform 885"/>
          <p:cNvSpPr>
            <a:spLocks/>
          </p:cNvSpPr>
          <p:nvPr/>
        </p:nvSpPr>
        <p:spPr bwMode="auto">
          <a:xfrm rot="9819336">
            <a:off x="1897799" y="2545386"/>
            <a:ext cx="1039593" cy="1019471"/>
          </a:xfrm>
          <a:custGeom>
            <a:avLst/>
            <a:gdLst>
              <a:gd name="T0" fmla="*/ 20 w 39"/>
              <a:gd name="T1" fmla="*/ 38 h 38"/>
              <a:gd name="T2" fmla="*/ 39 w 39"/>
              <a:gd name="T3" fmla="*/ 19 h 38"/>
              <a:gd name="T4" fmla="*/ 20 w 39"/>
              <a:gd name="T5" fmla="*/ 0 h 38"/>
              <a:gd name="T6" fmla="*/ 0 w 39"/>
              <a:gd name="T7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" h="38">
                <a:moveTo>
                  <a:pt x="20" y="38"/>
                </a:moveTo>
                <a:cubicBezTo>
                  <a:pt x="30" y="38"/>
                  <a:pt x="39" y="30"/>
                  <a:pt x="39" y="19"/>
                </a:cubicBezTo>
                <a:cubicBezTo>
                  <a:pt x="39" y="8"/>
                  <a:pt x="30" y="0"/>
                  <a:pt x="20" y="0"/>
                </a:cubicBezTo>
                <a:cubicBezTo>
                  <a:pt x="9" y="0"/>
                  <a:pt x="0" y="8"/>
                  <a:pt x="0" y="19"/>
                </a:cubicBezTo>
              </a:path>
            </a:pathLst>
          </a:custGeom>
          <a:noFill/>
          <a:ln w="19050">
            <a:solidFill>
              <a:srgbClr val="C1A25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89" name="Line 888"/>
          <p:cNvSpPr>
            <a:spLocks noChangeShapeType="1"/>
          </p:cNvSpPr>
          <p:nvPr/>
        </p:nvSpPr>
        <p:spPr bwMode="auto">
          <a:xfrm flipH="1">
            <a:off x="0" y="2807433"/>
            <a:ext cx="1943102" cy="0"/>
          </a:xfrm>
          <a:prstGeom prst="line">
            <a:avLst/>
          </a:prstGeom>
          <a:noFill/>
          <a:ln w="19050">
            <a:solidFill>
              <a:srgbClr val="C1A25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90" name="Line 889"/>
          <p:cNvSpPr>
            <a:spLocks noChangeShapeType="1"/>
          </p:cNvSpPr>
          <p:nvPr/>
        </p:nvSpPr>
        <p:spPr bwMode="auto">
          <a:xfrm flipH="1">
            <a:off x="1685927" y="2551845"/>
            <a:ext cx="590550" cy="0"/>
          </a:xfrm>
          <a:prstGeom prst="line">
            <a:avLst/>
          </a:prstGeom>
          <a:noFill/>
          <a:ln w="19050">
            <a:solidFill>
              <a:srgbClr val="C1A25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91" name="Line 890"/>
          <p:cNvSpPr>
            <a:spLocks noChangeShapeType="1"/>
          </p:cNvSpPr>
          <p:nvPr/>
        </p:nvSpPr>
        <p:spPr bwMode="auto">
          <a:xfrm flipH="1">
            <a:off x="0" y="2705833"/>
            <a:ext cx="2019302" cy="0"/>
          </a:xfrm>
          <a:prstGeom prst="line">
            <a:avLst/>
          </a:prstGeom>
          <a:noFill/>
          <a:ln w="19050">
            <a:solidFill>
              <a:srgbClr val="C1A25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02" name="Line 901"/>
          <p:cNvSpPr>
            <a:spLocks noChangeShapeType="1"/>
          </p:cNvSpPr>
          <p:nvPr/>
        </p:nvSpPr>
        <p:spPr bwMode="auto">
          <a:xfrm flipH="1" flipV="1">
            <a:off x="-14285" y="3140806"/>
            <a:ext cx="1931192" cy="0"/>
          </a:xfrm>
          <a:prstGeom prst="line">
            <a:avLst/>
          </a:prstGeom>
          <a:noFill/>
          <a:ln w="19050">
            <a:solidFill>
              <a:srgbClr val="C1A25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03" name="Line 902"/>
          <p:cNvSpPr>
            <a:spLocks noChangeShapeType="1"/>
          </p:cNvSpPr>
          <p:nvPr/>
        </p:nvSpPr>
        <p:spPr bwMode="auto">
          <a:xfrm flipH="1" flipV="1">
            <a:off x="-14285" y="3358295"/>
            <a:ext cx="2008187" cy="16078"/>
          </a:xfrm>
          <a:prstGeom prst="line">
            <a:avLst/>
          </a:prstGeom>
          <a:noFill/>
          <a:ln w="19050">
            <a:solidFill>
              <a:srgbClr val="C1A25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05" name="Line 904"/>
          <p:cNvSpPr>
            <a:spLocks noChangeShapeType="1"/>
          </p:cNvSpPr>
          <p:nvPr/>
        </p:nvSpPr>
        <p:spPr bwMode="auto">
          <a:xfrm flipH="1">
            <a:off x="738187" y="3526570"/>
            <a:ext cx="1453267" cy="0"/>
          </a:xfrm>
          <a:prstGeom prst="line">
            <a:avLst/>
          </a:prstGeom>
          <a:noFill/>
          <a:ln w="19050">
            <a:solidFill>
              <a:srgbClr val="C1A25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85" name="Oval 884"/>
          <p:cNvSpPr>
            <a:spLocks noChangeArrowheads="1"/>
          </p:cNvSpPr>
          <p:nvPr/>
        </p:nvSpPr>
        <p:spPr bwMode="auto">
          <a:xfrm>
            <a:off x="1993902" y="2636912"/>
            <a:ext cx="820738" cy="820738"/>
          </a:xfrm>
          <a:prstGeom prst="ellipse">
            <a:avLst/>
          </a:prstGeom>
          <a:solidFill>
            <a:srgbClr val="CC9900"/>
          </a:solidFill>
          <a:ln w="952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b="1" i="1" dirty="0" smtClean="0">
                <a:solidFill>
                  <a:schemeClr val="bg1"/>
                </a:solidFill>
              </a:rPr>
              <a:t>21</a:t>
            </a:r>
            <a:endParaRPr lang="es-ES" b="1" i="1" dirty="0">
              <a:solidFill>
                <a:schemeClr val="bg1"/>
              </a:solidFill>
            </a:endParaRPr>
          </a:p>
        </p:txBody>
      </p:sp>
      <p:sp>
        <p:nvSpPr>
          <p:cNvPr id="916" name="Line 856"/>
          <p:cNvSpPr>
            <a:spLocks noChangeShapeType="1"/>
          </p:cNvSpPr>
          <p:nvPr/>
        </p:nvSpPr>
        <p:spPr bwMode="auto">
          <a:xfrm flipH="1">
            <a:off x="6969126" y="5886016"/>
            <a:ext cx="2049857" cy="0"/>
          </a:xfrm>
          <a:prstGeom prst="line">
            <a:avLst/>
          </a:prstGeom>
          <a:noFill/>
          <a:ln w="19050">
            <a:solidFill>
              <a:srgbClr val="1F8F8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1917" name="1916 Grupo"/>
          <p:cNvGrpSpPr/>
          <p:nvPr/>
        </p:nvGrpSpPr>
        <p:grpSpPr>
          <a:xfrm>
            <a:off x="3430589" y="2678845"/>
            <a:ext cx="2589213" cy="2590800"/>
            <a:chOff x="3430589" y="2678845"/>
            <a:chExt cx="2589213" cy="2590800"/>
          </a:xfrm>
        </p:grpSpPr>
        <p:sp>
          <p:nvSpPr>
            <p:cNvPr id="1823" name="Freeform 823"/>
            <p:cNvSpPr>
              <a:spLocks/>
            </p:cNvSpPr>
            <p:nvPr/>
          </p:nvSpPr>
          <p:spPr bwMode="auto">
            <a:xfrm>
              <a:off x="3430589" y="2678845"/>
              <a:ext cx="2589213" cy="2590800"/>
            </a:xfrm>
            <a:custGeom>
              <a:avLst/>
              <a:gdLst>
                <a:gd name="T0" fmla="*/ 40 w 101"/>
                <a:gd name="T1" fmla="*/ 6 h 101"/>
                <a:gd name="T2" fmla="*/ 95 w 101"/>
                <a:gd name="T3" fmla="*/ 40 h 101"/>
                <a:gd name="T4" fmla="*/ 61 w 101"/>
                <a:gd name="T5" fmla="*/ 95 h 101"/>
                <a:gd name="T6" fmla="*/ 6 w 101"/>
                <a:gd name="T7" fmla="*/ 62 h 101"/>
                <a:gd name="T8" fmla="*/ 40 w 101"/>
                <a:gd name="T9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1">
                  <a:moveTo>
                    <a:pt x="40" y="6"/>
                  </a:moveTo>
                  <a:cubicBezTo>
                    <a:pt x="64" y="0"/>
                    <a:pt x="89" y="16"/>
                    <a:pt x="95" y="40"/>
                  </a:cubicBezTo>
                  <a:cubicBezTo>
                    <a:pt x="101" y="65"/>
                    <a:pt x="86" y="89"/>
                    <a:pt x="61" y="95"/>
                  </a:cubicBezTo>
                  <a:cubicBezTo>
                    <a:pt x="37" y="101"/>
                    <a:pt x="12" y="86"/>
                    <a:pt x="6" y="62"/>
                  </a:cubicBezTo>
                  <a:cubicBezTo>
                    <a:pt x="0" y="37"/>
                    <a:pt x="15" y="12"/>
                    <a:pt x="40" y="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24" name="Freeform 824"/>
            <p:cNvSpPr>
              <a:spLocks/>
            </p:cNvSpPr>
            <p:nvPr/>
          </p:nvSpPr>
          <p:spPr bwMode="auto">
            <a:xfrm>
              <a:off x="3506789" y="2756633"/>
              <a:ext cx="2462213" cy="2462213"/>
            </a:xfrm>
            <a:custGeom>
              <a:avLst/>
              <a:gdLst>
                <a:gd name="T0" fmla="*/ 38 w 96"/>
                <a:gd name="T1" fmla="*/ 6 h 96"/>
                <a:gd name="T2" fmla="*/ 90 w 96"/>
                <a:gd name="T3" fmla="*/ 38 h 96"/>
                <a:gd name="T4" fmla="*/ 58 w 96"/>
                <a:gd name="T5" fmla="*/ 90 h 96"/>
                <a:gd name="T6" fmla="*/ 6 w 96"/>
                <a:gd name="T7" fmla="*/ 58 h 96"/>
                <a:gd name="T8" fmla="*/ 38 w 96"/>
                <a:gd name="T9" fmla="*/ 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38" y="6"/>
                  </a:moveTo>
                  <a:cubicBezTo>
                    <a:pt x="61" y="0"/>
                    <a:pt x="84" y="14"/>
                    <a:pt x="90" y="38"/>
                  </a:cubicBezTo>
                  <a:cubicBezTo>
                    <a:pt x="96" y="61"/>
                    <a:pt x="81" y="84"/>
                    <a:pt x="58" y="90"/>
                  </a:cubicBezTo>
                  <a:cubicBezTo>
                    <a:pt x="35" y="96"/>
                    <a:pt x="11" y="81"/>
                    <a:pt x="6" y="58"/>
                  </a:cubicBezTo>
                  <a:cubicBezTo>
                    <a:pt x="0" y="35"/>
                    <a:pt x="14" y="11"/>
                    <a:pt x="3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pic>
          <p:nvPicPr>
            <p:cNvPr id="1907" name="1906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88"/>
            <a:stretch/>
          </p:blipFill>
          <p:spPr>
            <a:xfrm>
              <a:off x="4022412" y="2976440"/>
              <a:ext cx="1430966" cy="1077991"/>
            </a:xfrm>
            <a:prstGeom prst="rect">
              <a:avLst/>
            </a:prstGeom>
          </p:spPr>
        </p:pic>
        <p:sp>
          <p:nvSpPr>
            <p:cNvPr id="1908" name="1907 CuadroTexto"/>
            <p:cNvSpPr txBox="1"/>
            <p:nvPr/>
          </p:nvSpPr>
          <p:spPr>
            <a:xfrm>
              <a:off x="3723866" y="4102920"/>
              <a:ext cx="2014948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b="1" dirty="0">
                  <a:solidFill>
                    <a:schemeClr val="accent1">
                      <a:lumMod val="50000"/>
                    </a:schemeClr>
                  </a:solidFill>
                </a:rPr>
                <a:t>TOTAL DEL UNIVERSO </a:t>
              </a:r>
              <a:endParaRPr lang="es-AR" sz="1400" b="1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r>
                <a:rPr lang="es-AR" sz="1400" b="1" dirty="0" smtClean="0">
                  <a:solidFill>
                    <a:schemeClr val="accent1">
                      <a:lumMod val="50000"/>
                    </a:schemeClr>
                  </a:solidFill>
                </a:rPr>
                <a:t>A AUDITAR</a:t>
              </a:r>
              <a:endParaRPr lang="es-ES" sz="1400" b="1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r>
                <a:rPr lang="es-ES" sz="2600" b="1" i="1" dirty="0" smtClean="0">
                  <a:solidFill>
                    <a:schemeClr val="accent1">
                      <a:lumMod val="50000"/>
                    </a:schemeClr>
                  </a:solidFill>
                </a:rPr>
                <a:t>230</a:t>
              </a:r>
              <a:endParaRPr lang="es-ES" sz="26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938" name="1937 Grupo"/>
          <p:cNvGrpSpPr/>
          <p:nvPr/>
        </p:nvGrpSpPr>
        <p:grpSpPr>
          <a:xfrm>
            <a:off x="2031904" y="4083735"/>
            <a:ext cx="685004" cy="679546"/>
            <a:chOff x="2031904" y="4083735"/>
            <a:chExt cx="685004" cy="679546"/>
          </a:xfrm>
        </p:grpSpPr>
        <p:sp>
          <p:nvSpPr>
            <p:cNvPr id="1874" name="Oval 873"/>
            <p:cNvSpPr>
              <a:spLocks noChangeArrowheads="1"/>
            </p:cNvSpPr>
            <p:nvPr/>
          </p:nvSpPr>
          <p:spPr bwMode="auto">
            <a:xfrm>
              <a:off x="2031904" y="4083735"/>
              <a:ext cx="685004" cy="67954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990033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pic>
          <p:nvPicPr>
            <p:cNvPr id="1931" name="Picture 90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4" t="18475" r="4332" b="19503"/>
            <a:stretch/>
          </p:blipFill>
          <p:spPr bwMode="auto">
            <a:xfrm>
              <a:off x="2098164" y="4317047"/>
              <a:ext cx="568966" cy="212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36" name="1935 Grupo"/>
          <p:cNvGrpSpPr/>
          <p:nvPr/>
        </p:nvGrpSpPr>
        <p:grpSpPr>
          <a:xfrm>
            <a:off x="1206500" y="5292983"/>
            <a:ext cx="949325" cy="990622"/>
            <a:chOff x="1352551" y="5322034"/>
            <a:chExt cx="949325" cy="990622"/>
          </a:xfrm>
        </p:grpSpPr>
        <p:sp>
          <p:nvSpPr>
            <p:cNvPr id="1864" name="Oval 863"/>
            <p:cNvSpPr>
              <a:spLocks noChangeArrowheads="1"/>
            </p:cNvSpPr>
            <p:nvPr/>
          </p:nvSpPr>
          <p:spPr bwMode="auto">
            <a:xfrm>
              <a:off x="1352551" y="5322034"/>
              <a:ext cx="949325" cy="99062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pic>
          <p:nvPicPr>
            <p:cNvPr id="1933" name="Picture 909" descr="Resultado de imagen para ub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828" y="5432378"/>
              <a:ext cx="548336" cy="548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8" name="927 Rectángulo"/>
            <p:cNvSpPr/>
            <p:nvPr/>
          </p:nvSpPr>
          <p:spPr>
            <a:xfrm>
              <a:off x="1464661" y="5939403"/>
              <a:ext cx="72679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A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UBA</a:t>
              </a:r>
              <a:endParaRPr lang="es-AR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10" name="AutoShape 911" descr="Resultado de imagen para Universidad Nacional de tucum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11" name="AutoShape 913" descr="Resultado de imagen para Universidad Nacional de tucum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1935" name="1934 Grupo"/>
          <p:cNvGrpSpPr/>
          <p:nvPr/>
        </p:nvGrpSpPr>
        <p:grpSpPr>
          <a:xfrm>
            <a:off x="77929" y="4844927"/>
            <a:ext cx="962025" cy="930597"/>
            <a:chOff x="211139" y="4834669"/>
            <a:chExt cx="962025" cy="930597"/>
          </a:xfrm>
        </p:grpSpPr>
        <p:sp>
          <p:nvSpPr>
            <p:cNvPr id="1872" name="Oval 871"/>
            <p:cNvSpPr>
              <a:spLocks noChangeArrowheads="1"/>
            </p:cNvSpPr>
            <p:nvPr/>
          </p:nvSpPr>
          <p:spPr bwMode="auto">
            <a:xfrm>
              <a:off x="211139" y="4834669"/>
              <a:ext cx="962025" cy="93059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990033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pic>
          <p:nvPicPr>
            <p:cNvPr id="1939" name="Picture 915" descr="Resultado de imagen para Universidad Nacional de tucuma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98" y="5090596"/>
              <a:ext cx="820266" cy="415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12" name="AutoShape 917" descr="Resultado de imagen para Universidad Nacional de cordob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13" name="AutoShape 920" descr="Resultado de imagen para Universidad Nacional del litora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1934" name="1933 Grupo"/>
          <p:cNvGrpSpPr/>
          <p:nvPr/>
        </p:nvGrpSpPr>
        <p:grpSpPr>
          <a:xfrm>
            <a:off x="699102" y="4235326"/>
            <a:ext cx="606426" cy="606426"/>
            <a:chOff x="765176" y="4244120"/>
            <a:chExt cx="606426" cy="606426"/>
          </a:xfrm>
        </p:grpSpPr>
        <p:sp>
          <p:nvSpPr>
            <p:cNvPr id="1860" name="Oval 859"/>
            <p:cNvSpPr>
              <a:spLocks noChangeArrowheads="1"/>
            </p:cNvSpPr>
            <p:nvPr/>
          </p:nvSpPr>
          <p:spPr bwMode="auto">
            <a:xfrm>
              <a:off x="765176" y="4244120"/>
              <a:ext cx="606426" cy="6064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990033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pic>
          <p:nvPicPr>
            <p:cNvPr id="1946" name="Picture 92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9" t="13010" r="5412" b="13790"/>
            <a:stretch/>
          </p:blipFill>
          <p:spPr bwMode="auto">
            <a:xfrm>
              <a:off x="833438" y="4442735"/>
              <a:ext cx="472090" cy="204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19" name="1918 Grupo"/>
          <p:cNvGrpSpPr/>
          <p:nvPr/>
        </p:nvGrpSpPr>
        <p:grpSpPr>
          <a:xfrm>
            <a:off x="941923" y="1941274"/>
            <a:ext cx="833438" cy="830291"/>
            <a:chOff x="941923" y="1941274"/>
            <a:chExt cx="833438" cy="830291"/>
          </a:xfrm>
        </p:grpSpPr>
        <p:sp>
          <p:nvSpPr>
            <p:cNvPr id="1900" name="Oval 899"/>
            <p:cNvSpPr>
              <a:spLocks noChangeArrowheads="1"/>
            </p:cNvSpPr>
            <p:nvPr/>
          </p:nvSpPr>
          <p:spPr bwMode="auto">
            <a:xfrm>
              <a:off x="941923" y="1941274"/>
              <a:ext cx="833438" cy="8302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pic>
          <p:nvPicPr>
            <p:cNvPr id="937" name="936 Imagen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11" t="-188" r="35578" b="39798"/>
            <a:stretch/>
          </p:blipFill>
          <p:spPr>
            <a:xfrm>
              <a:off x="1250952" y="2002007"/>
              <a:ext cx="194977" cy="274865"/>
            </a:xfrm>
            <a:prstGeom prst="rect">
              <a:avLst/>
            </a:prstGeom>
          </p:spPr>
        </p:pic>
        <p:sp>
          <p:nvSpPr>
            <p:cNvPr id="1914" name="1913 CuadroTexto"/>
            <p:cNvSpPr txBox="1"/>
            <p:nvPr/>
          </p:nvSpPr>
          <p:spPr>
            <a:xfrm>
              <a:off x="1009651" y="2300306"/>
              <a:ext cx="671512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s-ES" sz="900" dirty="0" smtClean="0">
                  <a:solidFill>
                    <a:srgbClr val="0070C0"/>
                  </a:solidFill>
                </a:rPr>
                <a:t>Ministerio de Desarrollo Social</a:t>
              </a:r>
              <a:endParaRPr lang="es-ES" sz="9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920" name="1919 Grupo"/>
          <p:cNvGrpSpPr/>
          <p:nvPr/>
        </p:nvGrpSpPr>
        <p:grpSpPr>
          <a:xfrm>
            <a:off x="0" y="2112424"/>
            <a:ext cx="833438" cy="830291"/>
            <a:chOff x="0" y="2112424"/>
            <a:chExt cx="833438" cy="830291"/>
          </a:xfrm>
        </p:grpSpPr>
        <p:sp>
          <p:nvSpPr>
            <p:cNvPr id="917" name="Oval 899"/>
            <p:cNvSpPr>
              <a:spLocks noChangeArrowheads="1"/>
            </p:cNvSpPr>
            <p:nvPr/>
          </p:nvSpPr>
          <p:spPr bwMode="auto">
            <a:xfrm>
              <a:off x="0" y="2112424"/>
              <a:ext cx="833438" cy="8302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pic>
          <p:nvPicPr>
            <p:cNvPr id="939" name="938 Imagen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11" t="-188" r="35578" b="39798"/>
            <a:stretch/>
          </p:blipFill>
          <p:spPr>
            <a:xfrm>
              <a:off x="315681" y="2193443"/>
              <a:ext cx="194977" cy="274865"/>
            </a:xfrm>
            <a:prstGeom prst="rect">
              <a:avLst/>
            </a:prstGeom>
          </p:spPr>
        </p:pic>
        <p:sp>
          <p:nvSpPr>
            <p:cNvPr id="940" name="939 CuadroTexto"/>
            <p:cNvSpPr txBox="1"/>
            <p:nvPr/>
          </p:nvSpPr>
          <p:spPr>
            <a:xfrm>
              <a:off x="77929" y="2483078"/>
              <a:ext cx="671512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s-ES" sz="900" dirty="0" smtClean="0">
                  <a:solidFill>
                    <a:srgbClr val="0070C0"/>
                  </a:solidFill>
                </a:rPr>
                <a:t>Ministerio de Agroindustria</a:t>
              </a:r>
              <a:endParaRPr lang="es-ES" sz="9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922" name="1921 Grupo"/>
          <p:cNvGrpSpPr/>
          <p:nvPr/>
        </p:nvGrpSpPr>
        <p:grpSpPr>
          <a:xfrm>
            <a:off x="685802" y="2795499"/>
            <a:ext cx="627884" cy="627884"/>
            <a:chOff x="685802" y="2795499"/>
            <a:chExt cx="627884" cy="627884"/>
          </a:xfrm>
        </p:grpSpPr>
        <p:sp>
          <p:nvSpPr>
            <p:cNvPr id="1896" name="Oval 895"/>
            <p:cNvSpPr>
              <a:spLocks noChangeArrowheads="1"/>
            </p:cNvSpPr>
            <p:nvPr/>
          </p:nvSpPr>
          <p:spPr bwMode="auto">
            <a:xfrm>
              <a:off x="685802" y="2795499"/>
              <a:ext cx="627884" cy="6278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pic>
          <p:nvPicPr>
            <p:cNvPr id="941" name="940 Imagen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11" t="-188" r="35578" b="39798"/>
            <a:stretch/>
          </p:blipFill>
          <p:spPr>
            <a:xfrm>
              <a:off x="930065" y="2833249"/>
              <a:ext cx="151319" cy="213319"/>
            </a:xfrm>
            <a:prstGeom prst="rect">
              <a:avLst/>
            </a:prstGeom>
          </p:spPr>
        </p:pic>
        <p:sp>
          <p:nvSpPr>
            <p:cNvPr id="942" name="941 CuadroTexto"/>
            <p:cNvSpPr txBox="1"/>
            <p:nvPr/>
          </p:nvSpPr>
          <p:spPr>
            <a:xfrm>
              <a:off x="755607" y="3043097"/>
              <a:ext cx="50808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s-ES" sz="800" dirty="0" smtClean="0">
                  <a:solidFill>
                    <a:srgbClr val="0070C0"/>
                  </a:solidFill>
                </a:rPr>
                <a:t>Ministerio de Cultura</a:t>
              </a:r>
              <a:endParaRPr lang="es-ES" sz="8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921" name="1920 Grupo"/>
          <p:cNvGrpSpPr/>
          <p:nvPr/>
        </p:nvGrpSpPr>
        <p:grpSpPr>
          <a:xfrm>
            <a:off x="1254368" y="3171431"/>
            <a:ext cx="688734" cy="688734"/>
            <a:chOff x="1254368" y="3171431"/>
            <a:chExt cx="688734" cy="688734"/>
          </a:xfrm>
        </p:grpSpPr>
        <p:sp>
          <p:nvSpPr>
            <p:cNvPr id="943" name="Oval 895"/>
            <p:cNvSpPr>
              <a:spLocks noChangeArrowheads="1"/>
            </p:cNvSpPr>
            <p:nvPr/>
          </p:nvSpPr>
          <p:spPr bwMode="auto">
            <a:xfrm>
              <a:off x="1254368" y="3171431"/>
              <a:ext cx="688734" cy="68873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pic>
          <p:nvPicPr>
            <p:cNvPr id="944" name="943 Imagen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11" t="-188" r="35578" b="39798"/>
            <a:stretch/>
          </p:blipFill>
          <p:spPr>
            <a:xfrm>
              <a:off x="1512675" y="3208215"/>
              <a:ext cx="172119" cy="242641"/>
            </a:xfrm>
            <a:prstGeom prst="rect">
              <a:avLst/>
            </a:prstGeom>
          </p:spPr>
        </p:pic>
        <p:sp>
          <p:nvSpPr>
            <p:cNvPr id="945" name="944 CuadroTexto"/>
            <p:cNvSpPr txBox="1"/>
            <p:nvPr/>
          </p:nvSpPr>
          <p:spPr>
            <a:xfrm>
              <a:off x="1318449" y="3479659"/>
              <a:ext cx="57792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s-ES" sz="800" dirty="0" smtClean="0">
                  <a:solidFill>
                    <a:srgbClr val="0070C0"/>
                  </a:solidFill>
                </a:rPr>
                <a:t>Ministerio de Finanzas</a:t>
              </a:r>
              <a:endParaRPr lang="es-ES" sz="8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923" name="1922 Grupo"/>
          <p:cNvGrpSpPr/>
          <p:nvPr/>
        </p:nvGrpSpPr>
        <p:grpSpPr>
          <a:xfrm>
            <a:off x="0" y="3258955"/>
            <a:ext cx="827089" cy="792982"/>
            <a:chOff x="0" y="3258955"/>
            <a:chExt cx="827089" cy="792982"/>
          </a:xfrm>
        </p:grpSpPr>
        <p:sp>
          <p:nvSpPr>
            <p:cNvPr id="1892" name="Oval 891"/>
            <p:cNvSpPr>
              <a:spLocks noChangeArrowheads="1"/>
            </p:cNvSpPr>
            <p:nvPr/>
          </p:nvSpPr>
          <p:spPr bwMode="auto">
            <a:xfrm>
              <a:off x="0" y="3258955"/>
              <a:ext cx="827089" cy="79298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pic>
          <p:nvPicPr>
            <p:cNvPr id="946" name="945 Imagen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11" t="-188" r="35578" b="39798"/>
            <a:stretch/>
          </p:blipFill>
          <p:spPr>
            <a:xfrm>
              <a:off x="307975" y="3258955"/>
              <a:ext cx="194977" cy="274865"/>
            </a:xfrm>
            <a:prstGeom prst="rect">
              <a:avLst/>
            </a:prstGeom>
          </p:spPr>
        </p:pic>
        <p:sp>
          <p:nvSpPr>
            <p:cNvPr id="947" name="946 CuadroTexto"/>
            <p:cNvSpPr txBox="1"/>
            <p:nvPr/>
          </p:nvSpPr>
          <p:spPr>
            <a:xfrm>
              <a:off x="66674" y="3557254"/>
              <a:ext cx="671512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s-ES" sz="900" dirty="0" smtClean="0">
                  <a:solidFill>
                    <a:srgbClr val="0070C0"/>
                  </a:solidFill>
                </a:rPr>
                <a:t>Ministerio de Energía y Minería</a:t>
              </a:r>
              <a:endParaRPr lang="es-ES" sz="900" dirty="0">
                <a:solidFill>
                  <a:srgbClr val="0070C0"/>
                </a:solidFill>
              </a:endParaRPr>
            </a:p>
          </p:txBody>
        </p:sp>
      </p:grpSp>
      <p:sp>
        <p:nvSpPr>
          <p:cNvPr id="949" name="Line 852"/>
          <p:cNvSpPr>
            <a:spLocks noChangeShapeType="1"/>
          </p:cNvSpPr>
          <p:nvPr/>
        </p:nvSpPr>
        <p:spPr bwMode="auto">
          <a:xfrm flipH="1">
            <a:off x="0" y="4834669"/>
            <a:ext cx="2541618" cy="15877"/>
          </a:xfrm>
          <a:prstGeom prst="line">
            <a:avLst/>
          </a:prstGeom>
          <a:noFill/>
          <a:ln w="19050">
            <a:solidFill>
              <a:srgbClr val="9B257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1937" name="1936 Grupo"/>
          <p:cNvGrpSpPr/>
          <p:nvPr/>
        </p:nvGrpSpPr>
        <p:grpSpPr>
          <a:xfrm>
            <a:off x="1359695" y="4541591"/>
            <a:ext cx="659607" cy="692151"/>
            <a:chOff x="1445026" y="4552095"/>
            <a:chExt cx="659607" cy="692151"/>
          </a:xfrm>
        </p:grpSpPr>
        <p:sp>
          <p:nvSpPr>
            <p:cNvPr id="1862" name="Oval 861"/>
            <p:cNvSpPr>
              <a:spLocks noChangeArrowheads="1"/>
            </p:cNvSpPr>
            <p:nvPr/>
          </p:nvSpPr>
          <p:spPr bwMode="auto">
            <a:xfrm>
              <a:off x="1445026" y="4552095"/>
              <a:ext cx="659607" cy="69215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990033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pic>
          <p:nvPicPr>
            <p:cNvPr id="1942" name="Picture 918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5" t="9107" r="7495" b="5614"/>
            <a:stretch/>
          </p:blipFill>
          <p:spPr bwMode="auto">
            <a:xfrm>
              <a:off x="1528574" y="4680683"/>
              <a:ext cx="481584" cy="384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15" name="AutoShape 924" descr="Resultado de imagen para administracion parque nacionales log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1924" name="1923 Grupo"/>
          <p:cNvGrpSpPr/>
          <p:nvPr/>
        </p:nvGrpSpPr>
        <p:grpSpPr>
          <a:xfrm>
            <a:off x="7072314" y="3936483"/>
            <a:ext cx="666750" cy="692150"/>
            <a:chOff x="7072314" y="3936483"/>
            <a:chExt cx="666750" cy="692150"/>
          </a:xfrm>
        </p:grpSpPr>
        <p:sp>
          <p:nvSpPr>
            <p:cNvPr id="1866" name="Oval 865"/>
            <p:cNvSpPr>
              <a:spLocks noChangeArrowheads="1"/>
            </p:cNvSpPr>
            <p:nvPr/>
          </p:nvSpPr>
          <p:spPr bwMode="auto">
            <a:xfrm>
              <a:off x="7072314" y="3936483"/>
              <a:ext cx="666750" cy="692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pic>
          <p:nvPicPr>
            <p:cNvPr id="1949" name="Picture 92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889" r="100000">
                          <a14:foregroundMark x1="53778" y1="52444" x2="53778" y2="52444"/>
                          <a14:foregroundMark x1="68000" y1="48889" x2="68000" y2="48889"/>
                          <a14:foregroundMark x1="74222" y1="55111" x2="74222" y2="55111"/>
                          <a14:foregroundMark x1="65333" y1="37333" x2="65333" y2="37333"/>
                          <a14:foregroundMark x1="38222" y1="53778" x2="38222" y2="53778"/>
                          <a14:foregroundMark x1="38222" y1="42222" x2="38222" y2="42222"/>
                          <a14:foregroundMark x1="48444" y1="37333" x2="48444" y2="37333"/>
                          <a14:foregroundMark x1="28444" y1="55556" x2="28444" y2="55556"/>
                          <a14:foregroundMark x1="44889" y1="32000" x2="44889" y2="32000"/>
                          <a14:foregroundMark x1="47111" y1="24889" x2="47111" y2="24889"/>
                          <a14:foregroundMark x1="48000" y1="16889" x2="48000" y2="16889"/>
                          <a14:foregroundMark x1="40889" y1="76444" x2="40889" y2="76444"/>
                          <a14:foregroundMark x1="51111" y1="79111" x2="51111" y2="79111"/>
                          <a14:foregroundMark x1="61333" y1="79111" x2="61333" y2="79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5807" y="3987739"/>
              <a:ext cx="599763" cy="59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28" name="1927 Grupo"/>
          <p:cNvGrpSpPr/>
          <p:nvPr/>
        </p:nvGrpSpPr>
        <p:grpSpPr>
          <a:xfrm>
            <a:off x="6578702" y="5464273"/>
            <a:ext cx="858838" cy="853280"/>
            <a:chOff x="6764339" y="5706546"/>
            <a:chExt cx="858838" cy="853280"/>
          </a:xfrm>
        </p:grpSpPr>
        <p:sp>
          <p:nvSpPr>
            <p:cNvPr id="918" name="Oval 875"/>
            <p:cNvSpPr>
              <a:spLocks noChangeArrowheads="1"/>
            </p:cNvSpPr>
            <p:nvPr/>
          </p:nvSpPr>
          <p:spPr bwMode="auto">
            <a:xfrm>
              <a:off x="6764339" y="5706546"/>
              <a:ext cx="858838" cy="8532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pic>
          <p:nvPicPr>
            <p:cNvPr id="1950" name="Picture 926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1" t="21950" r="6935" b="21105"/>
            <a:stretch/>
          </p:blipFill>
          <p:spPr bwMode="auto">
            <a:xfrm>
              <a:off x="6893104" y="5918720"/>
              <a:ext cx="601308" cy="398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25" name="1924 Grupo"/>
          <p:cNvGrpSpPr/>
          <p:nvPr/>
        </p:nvGrpSpPr>
        <p:grpSpPr>
          <a:xfrm>
            <a:off x="7763672" y="3411020"/>
            <a:ext cx="858838" cy="853280"/>
            <a:chOff x="7763672" y="3411020"/>
            <a:chExt cx="858838" cy="853280"/>
          </a:xfrm>
        </p:grpSpPr>
        <p:sp>
          <p:nvSpPr>
            <p:cNvPr id="915" name="Oval 875"/>
            <p:cNvSpPr>
              <a:spLocks noChangeArrowheads="1"/>
            </p:cNvSpPr>
            <p:nvPr/>
          </p:nvSpPr>
          <p:spPr bwMode="auto">
            <a:xfrm>
              <a:off x="7763672" y="3411020"/>
              <a:ext cx="858838" cy="8532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pic>
          <p:nvPicPr>
            <p:cNvPr id="1952" name="Picture 928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66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7047" y="3441616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32" name="1931 Grupo"/>
          <p:cNvGrpSpPr/>
          <p:nvPr/>
        </p:nvGrpSpPr>
        <p:grpSpPr>
          <a:xfrm>
            <a:off x="7277102" y="4885808"/>
            <a:ext cx="795338" cy="820738"/>
            <a:chOff x="7277102" y="4885808"/>
            <a:chExt cx="795338" cy="820738"/>
          </a:xfrm>
        </p:grpSpPr>
        <p:sp>
          <p:nvSpPr>
            <p:cNvPr id="1868" name="Oval 867"/>
            <p:cNvSpPr>
              <a:spLocks noChangeArrowheads="1"/>
            </p:cNvSpPr>
            <p:nvPr/>
          </p:nvSpPr>
          <p:spPr bwMode="auto">
            <a:xfrm>
              <a:off x="7277102" y="4885808"/>
              <a:ext cx="795338" cy="8207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pic>
          <p:nvPicPr>
            <p:cNvPr id="1953" name="Picture 92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9005" y="5053347"/>
              <a:ext cx="549895" cy="489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27" name="1926 Grupo"/>
          <p:cNvGrpSpPr/>
          <p:nvPr/>
        </p:nvGrpSpPr>
        <p:grpSpPr>
          <a:xfrm>
            <a:off x="8269293" y="5459376"/>
            <a:ext cx="858838" cy="853280"/>
            <a:chOff x="8269293" y="5459376"/>
            <a:chExt cx="858838" cy="853280"/>
          </a:xfrm>
        </p:grpSpPr>
        <p:sp>
          <p:nvSpPr>
            <p:cNvPr id="1876" name="Oval 875"/>
            <p:cNvSpPr>
              <a:spLocks noChangeArrowheads="1"/>
            </p:cNvSpPr>
            <p:nvPr/>
          </p:nvSpPr>
          <p:spPr bwMode="auto">
            <a:xfrm>
              <a:off x="8269293" y="5459376"/>
              <a:ext cx="858838" cy="8532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pic>
          <p:nvPicPr>
            <p:cNvPr id="1955" name="Picture 931"/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86" t="23232" r="64382" b="22266"/>
            <a:stretch/>
          </p:blipFill>
          <p:spPr bwMode="auto">
            <a:xfrm>
              <a:off x="8589135" y="5609749"/>
              <a:ext cx="246853" cy="283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16" name="1915 Rectángulo"/>
            <p:cNvSpPr/>
            <p:nvPr/>
          </p:nvSpPr>
          <p:spPr>
            <a:xfrm>
              <a:off x="8294417" y="5895137"/>
              <a:ext cx="808590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s-ES" sz="800" dirty="0" smtClean="0"/>
                <a:t>Registro </a:t>
              </a:r>
              <a:r>
                <a:rPr lang="es-ES" sz="800" dirty="0"/>
                <a:t>Nacional de las Personas</a:t>
              </a:r>
            </a:p>
          </p:txBody>
        </p:sp>
      </p:grpSp>
      <p:sp>
        <p:nvSpPr>
          <p:cNvPr id="959" name="Oval 884"/>
          <p:cNvSpPr>
            <a:spLocks noChangeArrowheads="1"/>
          </p:cNvSpPr>
          <p:nvPr/>
        </p:nvSpPr>
        <p:spPr bwMode="auto">
          <a:xfrm flipH="1">
            <a:off x="3853000" y="2920575"/>
            <a:ext cx="114572" cy="111730"/>
          </a:xfrm>
          <a:prstGeom prst="ellipse">
            <a:avLst/>
          </a:prstGeom>
          <a:solidFill>
            <a:srgbClr val="CC9900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s-ES" b="1" i="1" dirty="0">
              <a:solidFill>
                <a:schemeClr val="bg1"/>
              </a:solidFill>
            </a:endParaRPr>
          </a:p>
        </p:txBody>
      </p:sp>
      <p:sp>
        <p:nvSpPr>
          <p:cNvPr id="961" name="Oval 884"/>
          <p:cNvSpPr>
            <a:spLocks noChangeArrowheads="1"/>
          </p:cNvSpPr>
          <p:nvPr/>
        </p:nvSpPr>
        <p:spPr bwMode="auto">
          <a:xfrm flipH="1">
            <a:off x="3853000" y="4943956"/>
            <a:ext cx="114572" cy="111730"/>
          </a:xfrm>
          <a:prstGeom prst="ellipse">
            <a:avLst/>
          </a:prstGeom>
          <a:solidFill>
            <a:srgbClr val="990033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s-ES" b="1" i="1" dirty="0">
              <a:solidFill>
                <a:schemeClr val="bg1"/>
              </a:solidFill>
            </a:endParaRPr>
          </a:p>
        </p:txBody>
      </p:sp>
      <p:sp>
        <p:nvSpPr>
          <p:cNvPr id="962" name="Oval 884"/>
          <p:cNvSpPr>
            <a:spLocks noChangeArrowheads="1"/>
          </p:cNvSpPr>
          <p:nvPr/>
        </p:nvSpPr>
        <p:spPr bwMode="auto">
          <a:xfrm flipH="1">
            <a:off x="5645506" y="4750668"/>
            <a:ext cx="114572" cy="11173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s-ES" b="1" i="1" dirty="0">
              <a:solidFill>
                <a:schemeClr val="bg1"/>
              </a:solidFill>
            </a:endParaRPr>
          </a:p>
        </p:txBody>
      </p:sp>
      <p:sp>
        <p:nvSpPr>
          <p:cNvPr id="963" name="Oval 884"/>
          <p:cNvSpPr>
            <a:spLocks noChangeArrowheads="1"/>
          </p:cNvSpPr>
          <p:nvPr/>
        </p:nvSpPr>
        <p:spPr bwMode="auto">
          <a:xfrm flipH="1">
            <a:off x="5670300" y="3135943"/>
            <a:ext cx="114572" cy="11173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s-ES" b="1" i="1" dirty="0">
              <a:solidFill>
                <a:schemeClr val="bg1"/>
              </a:solidFill>
            </a:endParaRPr>
          </a:p>
        </p:txBody>
      </p:sp>
      <p:grpSp>
        <p:nvGrpSpPr>
          <p:cNvPr id="1926" name="1925 Grupo"/>
          <p:cNvGrpSpPr/>
          <p:nvPr/>
        </p:nvGrpSpPr>
        <p:grpSpPr>
          <a:xfrm>
            <a:off x="8047039" y="4320658"/>
            <a:ext cx="768350" cy="769938"/>
            <a:chOff x="8047039" y="4320658"/>
            <a:chExt cx="768350" cy="769938"/>
          </a:xfrm>
        </p:grpSpPr>
        <p:sp>
          <p:nvSpPr>
            <p:cNvPr id="1870" name="Oval 869"/>
            <p:cNvSpPr>
              <a:spLocks noChangeArrowheads="1"/>
            </p:cNvSpPr>
            <p:nvPr/>
          </p:nvSpPr>
          <p:spPr bwMode="auto">
            <a:xfrm>
              <a:off x="8047039" y="4320658"/>
              <a:ext cx="768350" cy="7699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pic>
          <p:nvPicPr>
            <p:cNvPr id="964" name="Picture 930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6276" y="4390385"/>
              <a:ext cx="649873" cy="646984"/>
            </a:xfrm>
            <a:prstGeom prst="ellipse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1940" name="1939 Grupo"/>
          <p:cNvGrpSpPr/>
          <p:nvPr/>
        </p:nvGrpSpPr>
        <p:grpSpPr>
          <a:xfrm>
            <a:off x="7162801" y="2419709"/>
            <a:ext cx="829467" cy="839245"/>
            <a:chOff x="7162801" y="2419709"/>
            <a:chExt cx="829467" cy="839245"/>
          </a:xfrm>
        </p:grpSpPr>
        <p:sp>
          <p:nvSpPr>
            <p:cNvPr id="1814" name="Oval 814"/>
            <p:cNvSpPr>
              <a:spLocks noChangeArrowheads="1"/>
            </p:cNvSpPr>
            <p:nvPr/>
          </p:nvSpPr>
          <p:spPr bwMode="auto">
            <a:xfrm>
              <a:off x="7162801" y="2419709"/>
              <a:ext cx="829467" cy="8392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pic>
          <p:nvPicPr>
            <p:cNvPr id="1957" name="Picture 933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64" t="2772" r="12888" b="13506"/>
            <a:stretch/>
          </p:blipFill>
          <p:spPr bwMode="auto">
            <a:xfrm>
              <a:off x="7341400" y="2551845"/>
              <a:ext cx="488692" cy="567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5953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00"/>
                                        <p:tgtEl>
                                          <p:spTgt spid="1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100" fill="hold"/>
                                        <p:tgtEl>
                                          <p:spTgt spid="1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100" fill="hold"/>
                                        <p:tgtEl>
                                          <p:spTgt spid="1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100"/>
                                        <p:tgtEl>
                                          <p:spTgt spid="1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1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800"/>
                                        <p:tgtEl>
                                          <p:spTgt spid="1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800"/>
                                        <p:tgtEl>
                                          <p:spTgt spid="1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700"/>
                                        <p:tgtEl>
                                          <p:spTgt spid="1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600"/>
                                        <p:tgtEl>
                                          <p:spTgt spid="1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5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1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1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400"/>
                                        <p:tgtEl>
                                          <p:spTgt spid="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50"/>
                                        <p:tgtEl>
                                          <p:spTgt spid="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4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900"/>
                                        <p:tgtEl>
                                          <p:spTgt spid="1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800"/>
                                        <p:tgtEl>
                                          <p:spTgt spid="1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6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7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700"/>
                                        <p:tgtEl>
                                          <p:spTgt spid="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2" dur="500"/>
                                        <p:tgtEl>
                                          <p:spTgt spid="1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" dur="500"/>
                                        <p:tgtEl>
                                          <p:spTgt spid="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500"/>
                                        <p:tgtEl>
                                          <p:spTgt spid="1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500"/>
                                        <p:tgtEl>
                                          <p:spTgt spid="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2" dur="700"/>
                                        <p:tgtEl>
                                          <p:spTgt spid="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5" dur="600"/>
                                        <p:tgtEl>
                                          <p:spTgt spid="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900"/>
                                        <p:tgtEl>
                                          <p:spTgt spid="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" grpId="0" animBg="1"/>
      <p:bldP spid="8" grpId="0"/>
      <p:bldP spid="9" grpId="0"/>
      <p:bldP spid="10" grpId="0"/>
      <p:bldP spid="13" grpId="0"/>
      <p:bldP spid="1808" grpId="0" animBg="1"/>
      <p:bldP spid="1826" grpId="0" animBg="1"/>
      <p:bldP spid="1827" grpId="0" animBg="1"/>
      <p:bldP spid="1830" grpId="0" animBg="1"/>
      <p:bldP spid="1831" grpId="0" animBg="1"/>
      <p:bldP spid="1832" grpId="0" animBg="1"/>
      <p:bldP spid="1833" grpId="0" animBg="1"/>
      <p:bldP spid="1834" grpId="0" animBg="1"/>
      <p:bldP spid="1835" grpId="0" animBg="1"/>
      <p:bldP spid="1836" grpId="0" animBg="1"/>
      <p:bldP spid="1837" grpId="0" animBg="1"/>
      <p:bldP spid="1838" grpId="0" animBg="1"/>
      <p:bldP spid="1839" grpId="0" animBg="1"/>
      <p:bldP spid="1853" grpId="0" animBg="1"/>
      <p:bldP spid="1854" grpId="0" animBg="1"/>
      <p:bldP spid="1855" grpId="0" animBg="1"/>
      <p:bldP spid="1856" grpId="0" animBg="1"/>
      <p:bldP spid="1857" grpId="0" animBg="1"/>
      <p:bldP spid="1858" grpId="0" animBg="1"/>
      <p:bldP spid="1859" grpId="0" animBg="1"/>
      <p:bldP spid="1879" grpId="0" animBg="1"/>
      <p:bldP spid="1880" grpId="0" animBg="1"/>
      <p:bldP spid="1883" grpId="0" animBg="1"/>
      <p:bldP spid="1886" grpId="0" animBg="1"/>
      <p:bldP spid="1889" grpId="0" animBg="1"/>
      <p:bldP spid="1890" grpId="0" animBg="1"/>
      <p:bldP spid="1891" grpId="0" animBg="1"/>
      <p:bldP spid="1902" grpId="0" animBg="1"/>
      <p:bldP spid="1903" grpId="0" animBg="1"/>
      <p:bldP spid="1905" grpId="0" animBg="1"/>
      <p:bldP spid="1885" grpId="0" animBg="1"/>
      <p:bldP spid="916" grpId="0" animBg="1"/>
      <p:bldP spid="949" grpId="0" animBg="1"/>
      <p:bldP spid="959" grpId="0" animBg="1"/>
      <p:bldP spid="961" grpId="0" animBg="1"/>
      <p:bldP spid="962" grpId="0" animBg="1"/>
      <p:bldP spid="9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>
            <a:off x="3747739" y="2229218"/>
            <a:ext cx="2297506" cy="236255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3203713" y="2079877"/>
            <a:ext cx="134189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AR" sz="1100" dirty="0"/>
              <a:t>SOCIEDADES DEL ESTADO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774673" y="3781664"/>
            <a:ext cx="9238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AR" sz="1100" dirty="0"/>
              <a:t>EMPRESA DEL ESTADO</a:t>
            </a:r>
          </a:p>
        </p:txBody>
      </p:sp>
      <p:sp>
        <p:nvSpPr>
          <p:cNvPr id="1826" name="Oval 827"/>
          <p:cNvSpPr>
            <a:spLocks noChangeArrowheads="1"/>
          </p:cNvSpPr>
          <p:nvPr/>
        </p:nvSpPr>
        <p:spPr bwMode="auto">
          <a:xfrm>
            <a:off x="6749646" y="2004682"/>
            <a:ext cx="621428" cy="62014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2000" b="1" i="1" dirty="0" smtClean="0">
                <a:solidFill>
                  <a:schemeClr val="bg1"/>
                </a:solidFill>
              </a:rPr>
              <a:t>5</a:t>
            </a:r>
            <a:endParaRPr lang="es-ES" sz="2000" b="1" i="1" dirty="0">
              <a:solidFill>
                <a:schemeClr val="bg1"/>
              </a:solidFill>
            </a:endParaRPr>
          </a:p>
        </p:txBody>
      </p:sp>
      <p:sp>
        <p:nvSpPr>
          <p:cNvPr id="1879" name="Oval 878"/>
          <p:cNvSpPr>
            <a:spLocks noChangeArrowheads="1"/>
          </p:cNvSpPr>
          <p:nvPr/>
        </p:nvSpPr>
        <p:spPr bwMode="auto">
          <a:xfrm>
            <a:off x="2099402" y="3860653"/>
            <a:ext cx="655955" cy="658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b="1" i="1" dirty="0" smtClean="0">
                <a:solidFill>
                  <a:schemeClr val="bg1"/>
                </a:solidFill>
              </a:rPr>
              <a:t>1</a:t>
            </a:r>
            <a:endParaRPr lang="es-ES" b="1" i="1" dirty="0">
              <a:solidFill>
                <a:schemeClr val="bg1"/>
              </a:solidFill>
            </a:endParaRPr>
          </a:p>
        </p:txBody>
      </p:sp>
      <p:sp>
        <p:nvSpPr>
          <p:cNvPr id="1885" name="Oval 884"/>
          <p:cNvSpPr>
            <a:spLocks noChangeArrowheads="1"/>
          </p:cNvSpPr>
          <p:nvPr/>
        </p:nvSpPr>
        <p:spPr bwMode="auto">
          <a:xfrm>
            <a:off x="2427379" y="1876439"/>
            <a:ext cx="648030" cy="64803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b="1" i="1" dirty="0" smtClean="0">
                <a:solidFill>
                  <a:schemeClr val="bg1"/>
                </a:solidFill>
              </a:rPr>
              <a:t>11</a:t>
            </a:r>
            <a:endParaRPr lang="es-ES" b="1" i="1" dirty="0">
              <a:solidFill>
                <a:schemeClr val="bg1"/>
              </a:solidFill>
            </a:endParaRPr>
          </a:p>
        </p:txBody>
      </p:sp>
      <p:grpSp>
        <p:nvGrpSpPr>
          <p:cNvPr id="1917" name="1916 Grupo"/>
          <p:cNvGrpSpPr/>
          <p:nvPr/>
        </p:nvGrpSpPr>
        <p:grpSpPr>
          <a:xfrm>
            <a:off x="3893973" y="2356450"/>
            <a:ext cx="2042960" cy="2051434"/>
            <a:chOff x="3506789" y="2756633"/>
            <a:chExt cx="2462213" cy="2462213"/>
          </a:xfrm>
        </p:grpSpPr>
        <p:sp>
          <p:nvSpPr>
            <p:cNvPr id="1824" name="Freeform 824"/>
            <p:cNvSpPr>
              <a:spLocks/>
            </p:cNvSpPr>
            <p:nvPr/>
          </p:nvSpPr>
          <p:spPr bwMode="auto">
            <a:xfrm>
              <a:off x="3506789" y="2756633"/>
              <a:ext cx="2462213" cy="2462213"/>
            </a:xfrm>
            <a:custGeom>
              <a:avLst/>
              <a:gdLst>
                <a:gd name="T0" fmla="*/ 38 w 96"/>
                <a:gd name="T1" fmla="*/ 6 h 96"/>
                <a:gd name="T2" fmla="*/ 90 w 96"/>
                <a:gd name="T3" fmla="*/ 38 h 96"/>
                <a:gd name="T4" fmla="*/ 58 w 96"/>
                <a:gd name="T5" fmla="*/ 90 h 96"/>
                <a:gd name="T6" fmla="*/ 6 w 96"/>
                <a:gd name="T7" fmla="*/ 58 h 96"/>
                <a:gd name="T8" fmla="*/ 38 w 96"/>
                <a:gd name="T9" fmla="*/ 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38" y="6"/>
                  </a:moveTo>
                  <a:cubicBezTo>
                    <a:pt x="61" y="0"/>
                    <a:pt x="84" y="14"/>
                    <a:pt x="90" y="38"/>
                  </a:cubicBezTo>
                  <a:cubicBezTo>
                    <a:pt x="96" y="61"/>
                    <a:pt x="81" y="84"/>
                    <a:pt x="58" y="90"/>
                  </a:cubicBezTo>
                  <a:cubicBezTo>
                    <a:pt x="35" y="96"/>
                    <a:pt x="11" y="81"/>
                    <a:pt x="6" y="58"/>
                  </a:cubicBezTo>
                  <a:cubicBezTo>
                    <a:pt x="0" y="35"/>
                    <a:pt x="14" y="11"/>
                    <a:pt x="38" y="6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08" name="1907 CuadroTexto"/>
            <p:cNvSpPr txBox="1"/>
            <p:nvPr/>
          </p:nvSpPr>
          <p:spPr>
            <a:xfrm>
              <a:off x="3668455" y="3506963"/>
              <a:ext cx="2176790" cy="13019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altLang="es-AR" sz="2000" b="1" dirty="0">
                  <a:solidFill>
                    <a:srgbClr val="0070C0"/>
                  </a:solidFill>
                  <a:ea typeface="ＭＳ Ｐゴシック" pitchFamily="34" charset="-128"/>
                </a:rPr>
                <a:t>FISCALIZACION</a:t>
              </a:r>
              <a:endParaRPr lang="es-ES" sz="2000" b="1" dirty="0">
                <a:solidFill>
                  <a:srgbClr val="0070C0"/>
                </a:solidFill>
              </a:endParaRPr>
            </a:p>
            <a:p>
              <a:pPr algn="ctr"/>
              <a:r>
                <a:rPr lang="es-AR" sz="1400" b="1" dirty="0" smtClean="0">
                  <a:solidFill>
                    <a:schemeClr val="accent1">
                      <a:lumMod val="50000"/>
                    </a:schemeClr>
                  </a:solidFill>
                </a:rPr>
                <a:t>TOTAL </a:t>
              </a:r>
            </a:p>
            <a:p>
              <a:pPr algn="ctr"/>
              <a:r>
                <a:rPr lang="es-ES" sz="2800" b="1" i="1" dirty="0" smtClean="0">
                  <a:solidFill>
                    <a:srgbClr val="00AAE6"/>
                  </a:solidFill>
                </a:rPr>
                <a:t>117</a:t>
              </a:r>
              <a:r>
                <a:rPr lang="es-ES" sz="2400" b="1" i="1" dirty="0">
                  <a:solidFill>
                    <a:srgbClr val="00AAE6"/>
                  </a:solidFill>
                </a:rPr>
                <a:t>*</a:t>
              </a:r>
            </a:p>
          </p:txBody>
        </p:sp>
      </p:grpSp>
      <p:sp>
        <p:nvSpPr>
          <p:cNvPr id="1910" name="AutoShape 911" descr="Resultado de imagen para Universidad Nacional de tucum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11" name="AutoShape 913" descr="Resultado de imagen para Universidad Nacional de tucum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12" name="AutoShape 917" descr="Resultado de imagen para Universidad Nacional de cordob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13" name="AutoShape 920" descr="Resultado de imagen para Universidad Nacional del litora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15" name="AutoShape 924" descr="Resultado de imagen para administracion parque nacionales log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19" name="18 Grupo"/>
          <p:cNvGrpSpPr/>
          <p:nvPr/>
        </p:nvGrpSpPr>
        <p:grpSpPr>
          <a:xfrm>
            <a:off x="2340979" y="1797983"/>
            <a:ext cx="1883161" cy="804943"/>
            <a:chOff x="2340979" y="1797983"/>
            <a:chExt cx="1883161" cy="804943"/>
          </a:xfrm>
        </p:grpSpPr>
        <p:sp>
          <p:nvSpPr>
            <p:cNvPr id="1835" name="Line 835"/>
            <p:cNvSpPr>
              <a:spLocks noChangeShapeType="1"/>
            </p:cNvSpPr>
            <p:nvPr/>
          </p:nvSpPr>
          <p:spPr bwMode="auto">
            <a:xfrm flipV="1">
              <a:off x="2987824" y="2519471"/>
              <a:ext cx="1225468" cy="4997"/>
            </a:xfrm>
            <a:prstGeom prst="line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86" name="Freeform 885"/>
            <p:cNvSpPr>
              <a:spLocks/>
            </p:cNvSpPr>
            <p:nvPr/>
          </p:nvSpPr>
          <p:spPr bwMode="auto">
            <a:xfrm rot="8738622">
              <a:off x="2340979" y="1797983"/>
              <a:ext cx="820831" cy="804943"/>
            </a:xfrm>
            <a:custGeom>
              <a:avLst/>
              <a:gdLst>
                <a:gd name="T0" fmla="*/ 20 w 39"/>
                <a:gd name="T1" fmla="*/ 38 h 38"/>
                <a:gd name="T2" fmla="*/ 39 w 39"/>
                <a:gd name="T3" fmla="*/ 19 h 38"/>
                <a:gd name="T4" fmla="*/ 20 w 39"/>
                <a:gd name="T5" fmla="*/ 0 h 38"/>
                <a:gd name="T6" fmla="*/ 0 w 39"/>
                <a:gd name="T7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38">
                  <a:moveTo>
                    <a:pt x="20" y="38"/>
                  </a:moveTo>
                  <a:cubicBezTo>
                    <a:pt x="30" y="38"/>
                    <a:pt x="39" y="30"/>
                    <a:pt x="39" y="19"/>
                  </a:cubicBezTo>
                  <a:cubicBezTo>
                    <a:pt x="39" y="8"/>
                    <a:pt x="3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</a:path>
              </a:pathLst>
            </a:custGeom>
            <a:noFill/>
            <a:ln w="19050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59" name="Oval 884"/>
            <p:cNvSpPr>
              <a:spLocks noChangeArrowheads="1"/>
            </p:cNvSpPr>
            <p:nvPr/>
          </p:nvSpPr>
          <p:spPr bwMode="auto">
            <a:xfrm flipH="1">
              <a:off x="4109568" y="2473059"/>
              <a:ext cx="114572" cy="10282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s-ES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2377970" y="3789177"/>
            <a:ext cx="1650141" cy="795500"/>
            <a:chOff x="2377970" y="3789177"/>
            <a:chExt cx="1650141" cy="795500"/>
          </a:xfrm>
        </p:grpSpPr>
        <p:sp>
          <p:nvSpPr>
            <p:cNvPr id="1836" name="Line 836"/>
            <p:cNvSpPr>
              <a:spLocks noChangeShapeType="1"/>
            </p:cNvSpPr>
            <p:nvPr/>
          </p:nvSpPr>
          <p:spPr bwMode="auto">
            <a:xfrm flipV="1">
              <a:off x="2824445" y="4189872"/>
              <a:ext cx="1126813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80" name="Freeform 879"/>
            <p:cNvSpPr>
              <a:spLocks/>
            </p:cNvSpPr>
            <p:nvPr/>
          </p:nvSpPr>
          <p:spPr bwMode="auto">
            <a:xfrm rot="5400000">
              <a:off x="2203458" y="3963689"/>
              <a:ext cx="795500" cy="446476"/>
            </a:xfrm>
            <a:custGeom>
              <a:avLst/>
              <a:gdLst>
                <a:gd name="T0" fmla="*/ 1 w 39"/>
                <a:gd name="T1" fmla="*/ 25 h 25"/>
                <a:gd name="T2" fmla="*/ 0 w 39"/>
                <a:gd name="T3" fmla="*/ 20 h 25"/>
                <a:gd name="T4" fmla="*/ 20 w 39"/>
                <a:gd name="T5" fmla="*/ 0 h 25"/>
                <a:gd name="T6" fmla="*/ 39 w 39"/>
                <a:gd name="T7" fmla="*/ 20 h 25"/>
                <a:gd name="connsiteX0" fmla="*/ 0 w 10000"/>
                <a:gd name="connsiteY0" fmla="*/ 8000 h 8000"/>
                <a:gd name="connsiteX1" fmla="*/ 5128 w 10000"/>
                <a:gd name="connsiteY1" fmla="*/ 0 h 8000"/>
                <a:gd name="connsiteX2" fmla="*/ 10000 w 10000"/>
                <a:gd name="connsiteY2" fmla="*/ 8000 h 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8000">
                  <a:moveTo>
                    <a:pt x="0" y="8000"/>
                  </a:moveTo>
                  <a:cubicBezTo>
                    <a:pt x="0" y="3600"/>
                    <a:pt x="2308" y="0"/>
                    <a:pt x="5128" y="0"/>
                  </a:cubicBezTo>
                  <a:cubicBezTo>
                    <a:pt x="7692" y="0"/>
                    <a:pt x="10000" y="3600"/>
                    <a:pt x="10000" y="8000"/>
                  </a:cubicBezTo>
                </a:path>
              </a:pathLst>
            </a:custGeom>
            <a:noFill/>
            <a:ln w="19050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61" name="Oval 884"/>
            <p:cNvSpPr>
              <a:spLocks noChangeArrowheads="1"/>
            </p:cNvSpPr>
            <p:nvPr/>
          </p:nvSpPr>
          <p:spPr bwMode="auto">
            <a:xfrm flipH="1">
              <a:off x="3913539" y="4099915"/>
              <a:ext cx="114572" cy="11173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s-ES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5588127" y="1968938"/>
            <a:ext cx="1886931" cy="766214"/>
            <a:chOff x="5588127" y="1968938"/>
            <a:chExt cx="1886931" cy="766214"/>
          </a:xfrm>
        </p:grpSpPr>
        <p:sp>
          <p:nvSpPr>
            <p:cNvPr id="1834" name="Line 834"/>
            <p:cNvSpPr>
              <a:spLocks noChangeShapeType="1"/>
            </p:cNvSpPr>
            <p:nvPr/>
          </p:nvSpPr>
          <p:spPr bwMode="auto">
            <a:xfrm flipV="1">
              <a:off x="5588127" y="2507646"/>
              <a:ext cx="1161519" cy="3115"/>
            </a:xfrm>
            <a:prstGeom prst="line">
              <a:avLst/>
            </a:prstGeom>
            <a:noFill/>
            <a:ln w="19050">
              <a:solidFill>
                <a:schemeClr val="tx2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38" name="Freeform 838"/>
            <p:cNvSpPr>
              <a:spLocks/>
            </p:cNvSpPr>
            <p:nvPr/>
          </p:nvSpPr>
          <p:spPr bwMode="auto">
            <a:xfrm>
              <a:off x="6647342" y="1968938"/>
              <a:ext cx="827716" cy="766214"/>
            </a:xfrm>
            <a:custGeom>
              <a:avLst/>
              <a:gdLst>
                <a:gd name="T0" fmla="*/ 26 w 40"/>
                <a:gd name="T1" fmla="*/ 0 h 37"/>
                <a:gd name="T2" fmla="*/ 37 w 40"/>
                <a:gd name="T3" fmla="*/ 24 h 37"/>
                <a:gd name="T4" fmla="*/ 14 w 40"/>
                <a:gd name="T5" fmla="*/ 34 h 37"/>
                <a:gd name="T6" fmla="*/ 3 w 40"/>
                <a:gd name="T7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7">
                  <a:moveTo>
                    <a:pt x="26" y="0"/>
                  </a:moveTo>
                  <a:cubicBezTo>
                    <a:pt x="36" y="4"/>
                    <a:pt x="40" y="14"/>
                    <a:pt x="37" y="24"/>
                  </a:cubicBezTo>
                  <a:cubicBezTo>
                    <a:pt x="33" y="33"/>
                    <a:pt x="23" y="37"/>
                    <a:pt x="14" y="34"/>
                  </a:cubicBezTo>
                  <a:cubicBezTo>
                    <a:pt x="4" y="30"/>
                    <a:pt x="0" y="20"/>
                    <a:pt x="3" y="11"/>
                  </a:cubicBezTo>
                </a:path>
              </a:pathLst>
            </a:custGeom>
            <a:noFill/>
            <a:ln w="19050">
              <a:solidFill>
                <a:schemeClr val="tx2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63" name="Oval 884"/>
            <p:cNvSpPr>
              <a:spLocks noChangeArrowheads="1"/>
            </p:cNvSpPr>
            <p:nvPr/>
          </p:nvSpPr>
          <p:spPr bwMode="auto">
            <a:xfrm flipH="1">
              <a:off x="5588127" y="2465399"/>
              <a:ext cx="114572" cy="11173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s-ES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1" name="1 Título"/>
          <p:cNvSpPr txBox="1">
            <a:spLocks/>
          </p:cNvSpPr>
          <p:nvPr/>
        </p:nvSpPr>
        <p:spPr>
          <a:xfrm>
            <a:off x="753243" y="1203325"/>
            <a:ext cx="7633807" cy="35346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AR" sz="20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UNIVERSO DE FISCALIZACION  </a:t>
            </a:r>
            <a:r>
              <a:rPr lang="es-ES" altLang="es-AR" sz="16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(Ley 19550 / 24156)</a:t>
            </a:r>
            <a:endParaRPr lang="es-AR" altLang="es-AR" sz="1600" dirty="0">
              <a:solidFill>
                <a:schemeClr val="bg1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33" name="132 Rectángulo"/>
          <p:cNvSpPr/>
          <p:nvPr/>
        </p:nvSpPr>
        <p:spPr>
          <a:xfrm>
            <a:off x="1228344" y="2646395"/>
            <a:ext cx="28514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100" dirty="0"/>
              <a:t>SOCIEDADES ANONIMAS CON PARTICIPACION MAYORITARIA DEL ESTADO NACIONAL</a:t>
            </a:r>
            <a:endParaRPr lang="es-AR" sz="1100" dirty="0"/>
          </a:p>
        </p:txBody>
      </p:sp>
      <p:sp>
        <p:nvSpPr>
          <p:cNvPr id="136" name="Oval 884"/>
          <p:cNvSpPr>
            <a:spLocks noChangeArrowheads="1"/>
          </p:cNvSpPr>
          <p:nvPr/>
        </p:nvSpPr>
        <p:spPr bwMode="auto">
          <a:xfrm>
            <a:off x="528584" y="2545746"/>
            <a:ext cx="648030" cy="64803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b="1" i="1" dirty="0" smtClean="0">
                <a:solidFill>
                  <a:schemeClr val="bg1"/>
                </a:solidFill>
              </a:rPr>
              <a:t>30</a:t>
            </a:r>
            <a:endParaRPr lang="es-ES" b="1" i="1" dirty="0">
              <a:solidFill>
                <a:schemeClr val="bg1"/>
              </a:solidFill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455624" y="2489351"/>
            <a:ext cx="3380602" cy="804943"/>
            <a:chOff x="455624" y="2489351"/>
            <a:chExt cx="3380602" cy="804943"/>
          </a:xfrm>
        </p:grpSpPr>
        <p:sp>
          <p:nvSpPr>
            <p:cNvPr id="134" name="Line 835"/>
            <p:cNvSpPr>
              <a:spLocks noChangeShapeType="1"/>
            </p:cNvSpPr>
            <p:nvPr/>
          </p:nvSpPr>
          <p:spPr bwMode="auto">
            <a:xfrm>
              <a:off x="1266210" y="3077280"/>
              <a:ext cx="2481529" cy="1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5" name="Freeform 885"/>
            <p:cNvSpPr>
              <a:spLocks/>
            </p:cNvSpPr>
            <p:nvPr/>
          </p:nvSpPr>
          <p:spPr bwMode="auto">
            <a:xfrm rot="11036565">
              <a:off x="455624" y="2489351"/>
              <a:ext cx="820831" cy="804943"/>
            </a:xfrm>
            <a:custGeom>
              <a:avLst/>
              <a:gdLst>
                <a:gd name="T0" fmla="*/ 20 w 39"/>
                <a:gd name="T1" fmla="*/ 38 h 38"/>
                <a:gd name="T2" fmla="*/ 39 w 39"/>
                <a:gd name="T3" fmla="*/ 19 h 38"/>
                <a:gd name="T4" fmla="*/ 20 w 39"/>
                <a:gd name="T5" fmla="*/ 0 h 38"/>
                <a:gd name="T6" fmla="*/ 0 w 39"/>
                <a:gd name="T7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38">
                  <a:moveTo>
                    <a:pt x="20" y="38"/>
                  </a:moveTo>
                  <a:cubicBezTo>
                    <a:pt x="30" y="38"/>
                    <a:pt x="39" y="30"/>
                    <a:pt x="39" y="19"/>
                  </a:cubicBezTo>
                  <a:cubicBezTo>
                    <a:pt x="39" y="8"/>
                    <a:pt x="3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</a:path>
              </a:pathLst>
            </a:custGeom>
            <a:noFill/>
            <a:ln w="1905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7" name="Oval 884"/>
            <p:cNvSpPr>
              <a:spLocks noChangeArrowheads="1"/>
            </p:cNvSpPr>
            <p:nvPr/>
          </p:nvSpPr>
          <p:spPr bwMode="auto">
            <a:xfrm flipH="1">
              <a:off x="3721654" y="3032055"/>
              <a:ext cx="114572" cy="111730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s-ES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2" name="141 Rectángulo"/>
          <p:cNvSpPr/>
          <p:nvPr/>
        </p:nvSpPr>
        <p:spPr>
          <a:xfrm>
            <a:off x="2056318" y="3143785"/>
            <a:ext cx="169142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100" dirty="0"/>
              <a:t>SOCIEDAD ANONIMA CON P</a:t>
            </a:r>
            <a:r>
              <a:rPr lang="es-ES" sz="1100" dirty="0" smtClean="0"/>
              <a:t>ARTICIPACION </a:t>
            </a:r>
            <a:r>
              <a:rPr lang="es-ES" sz="1100" dirty="0"/>
              <a:t>ESTATAL MAYORITARIA</a:t>
            </a:r>
          </a:p>
        </p:txBody>
      </p:sp>
      <p:sp>
        <p:nvSpPr>
          <p:cNvPr id="145" name="Oval 884"/>
          <p:cNvSpPr>
            <a:spLocks noChangeArrowheads="1"/>
          </p:cNvSpPr>
          <p:nvPr/>
        </p:nvSpPr>
        <p:spPr bwMode="auto">
          <a:xfrm>
            <a:off x="1336238" y="3228149"/>
            <a:ext cx="648030" cy="64803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b="1" i="1" dirty="0" smtClean="0">
                <a:solidFill>
                  <a:schemeClr val="bg1"/>
                </a:solidFill>
              </a:rPr>
              <a:t>1</a:t>
            </a:r>
            <a:endParaRPr lang="es-ES" b="1" i="1" dirty="0">
              <a:solidFill>
                <a:schemeClr val="bg1"/>
              </a:solidFill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1266761" y="3173023"/>
            <a:ext cx="2525745" cy="820831"/>
            <a:chOff x="1266761" y="3173023"/>
            <a:chExt cx="2525745" cy="820831"/>
          </a:xfrm>
        </p:grpSpPr>
        <p:sp>
          <p:nvSpPr>
            <p:cNvPr id="143" name="Line 835"/>
            <p:cNvSpPr>
              <a:spLocks noChangeShapeType="1"/>
            </p:cNvSpPr>
            <p:nvPr/>
          </p:nvSpPr>
          <p:spPr bwMode="auto">
            <a:xfrm flipV="1">
              <a:off x="2056318" y="3691195"/>
              <a:ext cx="1642228" cy="0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4" name="Freeform 885"/>
            <p:cNvSpPr>
              <a:spLocks/>
            </p:cNvSpPr>
            <p:nvPr/>
          </p:nvSpPr>
          <p:spPr bwMode="auto">
            <a:xfrm rot="6852206">
              <a:off x="1258817" y="3180967"/>
              <a:ext cx="820831" cy="804943"/>
            </a:xfrm>
            <a:custGeom>
              <a:avLst/>
              <a:gdLst>
                <a:gd name="T0" fmla="*/ 20 w 39"/>
                <a:gd name="T1" fmla="*/ 38 h 38"/>
                <a:gd name="T2" fmla="*/ 39 w 39"/>
                <a:gd name="T3" fmla="*/ 19 h 38"/>
                <a:gd name="T4" fmla="*/ 20 w 39"/>
                <a:gd name="T5" fmla="*/ 0 h 38"/>
                <a:gd name="T6" fmla="*/ 0 w 39"/>
                <a:gd name="T7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38">
                  <a:moveTo>
                    <a:pt x="20" y="38"/>
                  </a:moveTo>
                  <a:cubicBezTo>
                    <a:pt x="30" y="38"/>
                    <a:pt x="39" y="30"/>
                    <a:pt x="39" y="19"/>
                  </a:cubicBezTo>
                  <a:cubicBezTo>
                    <a:pt x="39" y="8"/>
                    <a:pt x="3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</a:path>
              </a:pathLst>
            </a:cu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6" name="Oval 884"/>
            <p:cNvSpPr>
              <a:spLocks noChangeArrowheads="1"/>
            </p:cNvSpPr>
            <p:nvPr/>
          </p:nvSpPr>
          <p:spPr bwMode="auto">
            <a:xfrm flipH="1">
              <a:off x="3677934" y="3641610"/>
              <a:ext cx="114572" cy="11173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s-ES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8" name="Oval 878"/>
          <p:cNvSpPr>
            <a:spLocks noChangeArrowheads="1"/>
          </p:cNvSpPr>
          <p:nvPr/>
        </p:nvSpPr>
        <p:spPr bwMode="auto">
          <a:xfrm>
            <a:off x="2897390" y="4340650"/>
            <a:ext cx="655955" cy="658439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b="1" i="1" dirty="0" smtClean="0">
                <a:solidFill>
                  <a:schemeClr val="bg1"/>
                </a:solidFill>
              </a:rPr>
              <a:t>14</a:t>
            </a:r>
            <a:endParaRPr lang="es-ES" b="1" i="1" dirty="0">
              <a:solidFill>
                <a:schemeClr val="bg1"/>
              </a:solidFill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2888572" y="4340942"/>
            <a:ext cx="1452146" cy="706241"/>
            <a:chOff x="2888572" y="4340942"/>
            <a:chExt cx="1452146" cy="706241"/>
          </a:xfrm>
        </p:grpSpPr>
        <p:sp>
          <p:nvSpPr>
            <p:cNvPr id="147" name="Line 836"/>
            <p:cNvSpPr>
              <a:spLocks noChangeShapeType="1"/>
            </p:cNvSpPr>
            <p:nvPr/>
          </p:nvSpPr>
          <p:spPr bwMode="auto">
            <a:xfrm flipV="1">
              <a:off x="3524699" y="4380792"/>
              <a:ext cx="738548" cy="0"/>
            </a:xfrm>
            <a:prstGeom prst="line">
              <a:avLst/>
            </a:prstGeom>
            <a:noFill/>
            <a:ln w="19050">
              <a:solidFill>
                <a:schemeClr val="tx2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9" name="Freeform 879"/>
            <p:cNvSpPr>
              <a:spLocks/>
            </p:cNvSpPr>
            <p:nvPr/>
          </p:nvSpPr>
          <p:spPr bwMode="auto">
            <a:xfrm rot="8665122">
              <a:off x="2888572" y="4586157"/>
              <a:ext cx="849073" cy="461026"/>
            </a:xfrm>
            <a:custGeom>
              <a:avLst/>
              <a:gdLst>
                <a:gd name="T0" fmla="*/ 1 w 39"/>
                <a:gd name="T1" fmla="*/ 25 h 25"/>
                <a:gd name="T2" fmla="*/ 0 w 39"/>
                <a:gd name="T3" fmla="*/ 20 h 25"/>
                <a:gd name="T4" fmla="*/ 20 w 39"/>
                <a:gd name="T5" fmla="*/ 0 h 25"/>
                <a:gd name="T6" fmla="*/ 39 w 39"/>
                <a:gd name="T7" fmla="*/ 20 h 25"/>
                <a:gd name="connsiteX0" fmla="*/ 0 w 10000"/>
                <a:gd name="connsiteY0" fmla="*/ 8000 h 8000"/>
                <a:gd name="connsiteX1" fmla="*/ 5128 w 10000"/>
                <a:gd name="connsiteY1" fmla="*/ 0 h 8000"/>
                <a:gd name="connsiteX2" fmla="*/ 10000 w 10000"/>
                <a:gd name="connsiteY2" fmla="*/ 8000 h 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8000">
                  <a:moveTo>
                    <a:pt x="0" y="8000"/>
                  </a:moveTo>
                  <a:cubicBezTo>
                    <a:pt x="0" y="3600"/>
                    <a:pt x="2308" y="0"/>
                    <a:pt x="5128" y="0"/>
                  </a:cubicBezTo>
                  <a:cubicBezTo>
                    <a:pt x="7692" y="0"/>
                    <a:pt x="10000" y="3600"/>
                    <a:pt x="10000" y="8000"/>
                  </a:cubicBezTo>
                </a:path>
              </a:pathLst>
            </a:custGeom>
            <a:noFill/>
            <a:ln w="19050">
              <a:solidFill>
                <a:schemeClr val="tx2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0" name="Oval 884"/>
            <p:cNvSpPr>
              <a:spLocks noChangeArrowheads="1"/>
            </p:cNvSpPr>
            <p:nvPr/>
          </p:nvSpPr>
          <p:spPr bwMode="auto">
            <a:xfrm flipH="1">
              <a:off x="4226146" y="4340942"/>
              <a:ext cx="114572" cy="11173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s-ES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3 Rectángulo"/>
          <p:cNvSpPr/>
          <p:nvPr/>
        </p:nvSpPr>
        <p:spPr>
          <a:xfrm>
            <a:off x="3642951" y="4432834"/>
            <a:ext cx="102611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AR" sz="1100" dirty="0"/>
              <a:t>ENTIDADES FINANCIERAS Y VINCULADAS</a:t>
            </a:r>
          </a:p>
        </p:txBody>
      </p:sp>
      <p:sp>
        <p:nvSpPr>
          <p:cNvPr id="152" name="Oval 827"/>
          <p:cNvSpPr>
            <a:spLocks noChangeArrowheads="1"/>
          </p:cNvSpPr>
          <p:nvPr/>
        </p:nvSpPr>
        <p:spPr bwMode="auto">
          <a:xfrm>
            <a:off x="7901774" y="2510063"/>
            <a:ext cx="621428" cy="62014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2000" b="1" i="1" dirty="0" smtClean="0">
                <a:solidFill>
                  <a:schemeClr val="bg1"/>
                </a:solidFill>
              </a:rPr>
              <a:t>5</a:t>
            </a:r>
            <a:endParaRPr lang="es-ES" sz="2000" b="1" i="1" dirty="0">
              <a:solidFill>
                <a:schemeClr val="bg1"/>
              </a:solidFill>
            </a:endParaRPr>
          </a:p>
        </p:txBody>
      </p:sp>
      <p:grpSp>
        <p:nvGrpSpPr>
          <p:cNvPr id="12" name="11 Grupo"/>
          <p:cNvGrpSpPr/>
          <p:nvPr/>
        </p:nvGrpSpPr>
        <p:grpSpPr>
          <a:xfrm>
            <a:off x="5938740" y="2474319"/>
            <a:ext cx="2688446" cy="766214"/>
            <a:chOff x="5938740" y="2474319"/>
            <a:chExt cx="2688446" cy="766214"/>
          </a:xfrm>
        </p:grpSpPr>
        <p:sp>
          <p:nvSpPr>
            <p:cNvPr id="153" name="Line 834"/>
            <p:cNvSpPr>
              <a:spLocks noChangeShapeType="1"/>
            </p:cNvSpPr>
            <p:nvPr/>
          </p:nvSpPr>
          <p:spPr bwMode="auto">
            <a:xfrm flipV="1">
              <a:off x="6051137" y="3013028"/>
              <a:ext cx="1850638" cy="0"/>
            </a:xfrm>
            <a:prstGeom prst="line">
              <a:avLst/>
            </a:prstGeom>
            <a:noFill/>
            <a:ln w="19050">
              <a:solidFill>
                <a:srgbClr val="5F6D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4" name="Freeform 838"/>
            <p:cNvSpPr>
              <a:spLocks/>
            </p:cNvSpPr>
            <p:nvPr/>
          </p:nvSpPr>
          <p:spPr bwMode="auto">
            <a:xfrm>
              <a:off x="7799470" y="2474319"/>
              <a:ext cx="827716" cy="766214"/>
            </a:xfrm>
            <a:custGeom>
              <a:avLst/>
              <a:gdLst>
                <a:gd name="T0" fmla="*/ 26 w 40"/>
                <a:gd name="T1" fmla="*/ 0 h 37"/>
                <a:gd name="T2" fmla="*/ 37 w 40"/>
                <a:gd name="T3" fmla="*/ 24 h 37"/>
                <a:gd name="T4" fmla="*/ 14 w 40"/>
                <a:gd name="T5" fmla="*/ 34 h 37"/>
                <a:gd name="T6" fmla="*/ 3 w 40"/>
                <a:gd name="T7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7">
                  <a:moveTo>
                    <a:pt x="26" y="0"/>
                  </a:moveTo>
                  <a:cubicBezTo>
                    <a:pt x="36" y="4"/>
                    <a:pt x="40" y="14"/>
                    <a:pt x="37" y="24"/>
                  </a:cubicBezTo>
                  <a:cubicBezTo>
                    <a:pt x="33" y="33"/>
                    <a:pt x="23" y="37"/>
                    <a:pt x="14" y="34"/>
                  </a:cubicBezTo>
                  <a:cubicBezTo>
                    <a:pt x="4" y="30"/>
                    <a:pt x="0" y="20"/>
                    <a:pt x="3" y="11"/>
                  </a:cubicBezTo>
                </a:path>
              </a:pathLst>
            </a:custGeom>
            <a:noFill/>
            <a:ln w="19050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5" name="Oval 884"/>
            <p:cNvSpPr>
              <a:spLocks noChangeArrowheads="1"/>
            </p:cNvSpPr>
            <p:nvPr/>
          </p:nvSpPr>
          <p:spPr bwMode="auto">
            <a:xfrm flipH="1">
              <a:off x="5938740" y="2957163"/>
              <a:ext cx="114572" cy="11173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s-ES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6" name="155 Rectángulo"/>
          <p:cNvSpPr/>
          <p:nvPr/>
        </p:nvSpPr>
        <p:spPr>
          <a:xfrm>
            <a:off x="5993850" y="2758839"/>
            <a:ext cx="1865021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AR" sz="1100" dirty="0"/>
              <a:t>ENTIDADES EN LIQUIDACION</a:t>
            </a:r>
          </a:p>
        </p:txBody>
      </p:sp>
      <p:sp>
        <p:nvSpPr>
          <p:cNvPr id="157" name="156 Rectángulo"/>
          <p:cNvSpPr/>
          <p:nvPr/>
        </p:nvSpPr>
        <p:spPr>
          <a:xfrm>
            <a:off x="5104300" y="1945965"/>
            <a:ext cx="158979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AR" sz="1100" dirty="0"/>
              <a:t>ENTIDADES </a:t>
            </a:r>
            <a:r>
              <a:rPr lang="es-AR" sz="1100" dirty="0" smtClean="0"/>
              <a:t>DE ESTRUCTURA JURIDICA </a:t>
            </a:r>
            <a:r>
              <a:rPr lang="es-AR" sz="1100" dirty="0"/>
              <a:t>PARTICULAR</a:t>
            </a:r>
          </a:p>
        </p:txBody>
      </p:sp>
      <p:sp>
        <p:nvSpPr>
          <p:cNvPr id="158" name="Oval 827"/>
          <p:cNvSpPr>
            <a:spLocks noChangeArrowheads="1"/>
          </p:cNvSpPr>
          <p:nvPr/>
        </p:nvSpPr>
        <p:spPr bwMode="auto">
          <a:xfrm>
            <a:off x="8013813" y="3333737"/>
            <a:ext cx="699497" cy="71615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2000" b="1" i="1" dirty="0" smtClean="0">
                <a:solidFill>
                  <a:schemeClr val="bg1"/>
                </a:solidFill>
              </a:rPr>
              <a:t>37</a:t>
            </a:r>
            <a:endParaRPr lang="es-ES" sz="2000" b="1" i="1" dirty="0">
              <a:solidFill>
                <a:schemeClr val="bg1"/>
              </a:solidFill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5961874" y="3297993"/>
            <a:ext cx="2881336" cy="884840"/>
            <a:chOff x="5961874" y="3297993"/>
            <a:chExt cx="2881336" cy="884840"/>
          </a:xfrm>
        </p:grpSpPr>
        <p:sp>
          <p:nvSpPr>
            <p:cNvPr id="159" name="Line 834"/>
            <p:cNvSpPr>
              <a:spLocks noChangeShapeType="1"/>
            </p:cNvSpPr>
            <p:nvPr/>
          </p:nvSpPr>
          <p:spPr bwMode="auto">
            <a:xfrm>
              <a:off x="6019159" y="3798745"/>
              <a:ext cx="1963711" cy="6755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" name="Freeform 838"/>
            <p:cNvSpPr>
              <a:spLocks/>
            </p:cNvSpPr>
            <p:nvPr/>
          </p:nvSpPr>
          <p:spPr bwMode="auto">
            <a:xfrm>
              <a:off x="7911510" y="3297993"/>
              <a:ext cx="931700" cy="884840"/>
            </a:xfrm>
            <a:custGeom>
              <a:avLst/>
              <a:gdLst>
                <a:gd name="T0" fmla="*/ 26 w 40"/>
                <a:gd name="T1" fmla="*/ 0 h 37"/>
                <a:gd name="T2" fmla="*/ 37 w 40"/>
                <a:gd name="T3" fmla="*/ 24 h 37"/>
                <a:gd name="T4" fmla="*/ 14 w 40"/>
                <a:gd name="T5" fmla="*/ 34 h 37"/>
                <a:gd name="T6" fmla="*/ 3 w 40"/>
                <a:gd name="T7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7">
                  <a:moveTo>
                    <a:pt x="26" y="0"/>
                  </a:moveTo>
                  <a:cubicBezTo>
                    <a:pt x="36" y="4"/>
                    <a:pt x="40" y="14"/>
                    <a:pt x="37" y="24"/>
                  </a:cubicBezTo>
                  <a:cubicBezTo>
                    <a:pt x="33" y="33"/>
                    <a:pt x="23" y="37"/>
                    <a:pt x="14" y="34"/>
                  </a:cubicBezTo>
                  <a:cubicBezTo>
                    <a:pt x="4" y="30"/>
                    <a:pt x="0" y="20"/>
                    <a:pt x="3" y="11"/>
                  </a:cubicBezTo>
                </a:path>
              </a:pathLst>
            </a:cu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1" name="Oval 884"/>
            <p:cNvSpPr>
              <a:spLocks noChangeArrowheads="1"/>
            </p:cNvSpPr>
            <p:nvPr/>
          </p:nvSpPr>
          <p:spPr bwMode="auto">
            <a:xfrm flipH="1">
              <a:off x="5961874" y="3742882"/>
              <a:ext cx="114572" cy="11173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s-ES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2" name="161 Rectángulo"/>
          <p:cNvSpPr/>
          <p:nvPr/>
        </p:nvSpPr>
        <p:spPr>
          <a:xfrm>
            <a:off x="6013865" y="3223886"/>
            <a:ext cx="196900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1100" dirty="0"/>
              <a:t>SOCIEDADES ANONIMAS CON PARTICIPACION MINORITARIA DEL ESTADO NACIONAL</a:t>
            </a:r>
          </a:p>
        </p:txBody>
      </p:sp>
      <p:sp>
        <p:nvSpPr>
          <p:cNvPr id="163" name="162 Rectángulo"/>
          <p:cNvSpPr/>
          <p:nvPr/>
        </p:nvSpPr>
        <p:spPr>
          <a:xfrm>
            <a:off x="5794376" y="3944958"/>
            <a:ext cx="179943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AR" sz="1100" dirty="0"/>
              <a:t>RECIENTEMENTE CREADAS</a:t>
            </a:r>
          </a:p>
        </p:txBody>
      </p:sp>
      <p:sp>
        <p:nvSpPr>
          <p:cNvPr id="164" name="Oval 828"/>
          <p:cNvSpPr>
            <a:spLocks noChangeArrowheads="1"/>
          </p:cNvSpPr>
          <p:nvPr/>
        </p:nvSpPr>
        <p:spPr bwMode="auto">
          <a:xfrm>
            <a:off x="7453536" y="4112650"/>
            <a:ext cx="607884" cy="640368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b="1" i="1" dirty="0" smtClean="0">
                <a:solidFill>
                  <a:schemeClr val="bg1"/>
                </a:solidFill>
              </a:rPr>
              <a:t>9</a:t>
            </a:r>
            <a:endParaRPr lang="es-ES" b="1" i="1" dirty="0">
              <a:solidFill>
                <a:schemeClr val="bg1"/>
              </a:solidFill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5746502" y="3990418"/>
            <a:ext cx="2446145" cy="805253"/>
            <a:chOff x="5746502" y="3990418"/>
            <a:chExt cx="2446145" cy="805253"/>
          </a:xfrm>
        </p:grpSpPr>
        <p:sp>
          <p:nvSpPr>
            <p:cNvPr id="165" name="Line 837"/>
            <p:cNvSpPr>
              <a:spLocks noChangeShapeType="1"/>
            </p:cNvSpPr>
            <p:nvPr/>
          </p:nvSpPr>
          <p:spPr bwMode="auto">
            <a:xfrm flipH="1">
              <a:off x="5861074" y="4182833"/>
              <a:ext cx="161398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6" name="Freeform 839"/>
            <p:cNvSpPr>
              <a:spLocks/>
            </p:cNvSpPr>
            <p:nvPr/>
          </p:nvSpPr>
          <p:spPr bwMode="auto">
            <a:xfrm>
              <a:off x="7329961" y="3990418"/>
              <a:ext cx="862686" cy="805253"/>
            </a:xfrm>
            <a:custGeom>
              <a:avLst/>
              <a:gdLst>
                <a:gd name="T0" fmla="*/ 31 w 44"/>
                <a:gd name="T1" fmla="*/ 39 h 39"/>
                <a:gd name="T2" fmla="*/ 39 w 44"/>
                <a:gd name="T3" fmla="*/ 13 h 39"/>
                <a:gd name="T4" fmla="*/ 13 w 44"/>
                <a:gd name="T5" fmla="*/ 5 h 39"/>
                <a:gd name="T6" fmla="*/ 5 w 44"/>
                <a:gd name="T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9">
                  <a:moveTo>
                    <a:pt x="31" y="39"/>
                  </a:moveTo>
                  <a:cubicBezTo>
                    <a:pt x="40" y="34"/>
                    <a:pt x="44" y="23"/>
                    <a:pt x="39" y="13"/>
                  </a:cubicBezTo>
                  <a:cubicBezTo>
                    <a:pt x="34" y="4"/>
                    <a:pt x="23" y="0"/>
                    <a:pt x="13" y="5"/>
                  </a:cubicBezTo>
                  <a:cubicBezTo>
                    <a:pt x="4" y="10"/>
                    <a:pt x="0" y="22"/>
                    <a:pt x="5" y="31"/>
                  </a:cubicBezTo>
                </a:path>
              </a:pathLst>
            </a:custGeom>
            <a:noFill/>
            <a:ln w="1905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7" name="Oval 884"/>
            <p:cNvSpPr>
              <a:spLocks noChangeArrowheads="1"/>
            </p:cNvSpPr>
            <p:nvPr/>
          </p:nvSpPr>
          <p:spPr bwMode="auto">
            <a:xfrm flipH="1">
              <a:off x="5746502" y="4108678"/>
              <a:ext cx="114572" cy="111730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s-ES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8" name="167 Rectángulo"/>
          <p:cNvSpPr/>
          <p:nvPr/>
        </p:nvSpPr>
        <p:spPr>
          <a:xfrm>
            <a:off x="5688710" y="4452672"/>
            <a:ext cx="57825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AR" sz="1100" dirty="0"/>
              <a:t>ENTES</a:t>
            </a:r>
          </a:p>
        </p:txBody>
      </p:sp>
      <p:sp>
        <p:nvSpPr>
          <p:cNvPr id="169" name="Oval 828"/>
          <p:cNvSpPr>
            <a:spLocks noChangeArrowheads="1"/>
          </p:cNvSpPr>
          <p:nvPr/>
        </p:nvSpPr>
        <p:spPr bwMode="auto">
          <a:xfrm>
            <a:off x="6343037" y="4311376"/>
            <a:ext cx="607884" cy="64036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b="1" i="1" dirty="0" smtClean="0">
                <a:solidFill>
                  <a:schemeClr val="bg1"/>
                </a:solidFill>
              </a:rPr>
              <a:t>4</a:t>
            </a:r>
            <a:endParaRPr lang="es-ES" b="1" i="1" dirty="0">
              <a:solidFill>
                <a:schemeClr val="bg1"/>
              </a:solidFill>
            </a:endParaRPr>
          </a:p>
        </p:txBody>
      </p:sp>
      <p:grpSp>
        <p:nvGrpSpPr>
          <p:cNvPr id="20" name="19 Grupo"/>
          <p:cNvGrpSpPr/>
          <p:nvPr/>
        </p:nvGrpSpPr>
        <p:grpSpPr>
          <a:xfrm>
            <a:off x="5455504" y="4189144"/>
            <a:ext cx="1626644" cy="805253"/>
            <a:chOff x="5455504" y="4189144"/>
            <a:chExt cx="1626644" cy="805253"/>
          </a:xfrm>
        </p:grpSpPr>
        <p:sp>
          <p:nvSpPr>
            <p:cNvPr id="170" name="Line 837"/>
            <p:cNvSpPr>
              <a:spLocks noChangeShapeType="1"/>
            </p:cNvSpPr>
            <p:nvPr/>
          </p:nvSpPr>
          <p:spPr bwMode="auto">
            <a:xfrm flipH="1">
              <a:off x="5512790" y="4403462"/>
              <a:ext cx="836751" cy="0"/>
            </a:xfrm>
            <a:prstGeom prst="line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1" name="Freeform 839"/>
            <p:cNvSpPr>
              <a:spLocks/>
            </p:cNvSpPr>
            <p:nvPr/>
          </p:nvSpPr>
          <p:spPr bwMode="auto">
            <a:xfrm>
              <a:off x="6219462" y="4189144"/>
              <a:ext cx="862686" cy="805253"/>
            </a:xfrm>
            <a:custGeom>
              <a:avLst/>
              <a:gdLst>
                <a:gd name="T0" fmla="*/ 31 w 44"/>
                <a:gd name="T1" fmla="*/ 39 h 39"/>
                <a:gd name="T2" fmla="*/ 39 w 44"/>
                <a:gd name="T3" fmla="*/ 13 h 39"/>
                <a:gd name="T4" fmla="*/ 13 w 44"/>
                <a:gd name="T5" fmla="*/ 5 h 39"/>
                <a:gd name="T6" fmla="*/ 5 w 44"/>
                <a:gd name="T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9">
                  <a:moveTo>
                    <a:pt x="31" y="39"/>
                  </a:moveTo>
                  <a:cubicBezTo>
                    <a:pt x="40" y="34"/>
                    <a:pt x="44" y="23"/>
                    <a:pt x="39" y="13"/>
                  </a:cubicBezTo>
                  <a:cubicBezTo>
                    <a:pt x="34" y="4"/>
                    <a:pt x="23" y="0"/>
                    <a:pt x="13" y="5"/>
                  </a:cubicBezTo>
                  <a:cubicBezTo>
                    <a:pt x="4" y="10"/>
                    <a:pt x="0" y="22"/>
                    <a:pt x="5" y="31"/>
                  </a:cubicBezTo>
                </a:path>
              </a:pathLst>
            </a:custGeom>
            <a:noFill/>
            <a:ln w="19050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2" name="Oval 884"/>
            <p:cNvSpPr>
              <a:spLocks noChangeArrowheads="1"/>
            </p:cNvSpPr>
            <p:nvPr/>
          </p:nvSpPr>
          <p:spPr bwMode="auto">
            <a:xfrm flipH="1">
              <a:off x="5455504" y="4337179"/>
              <a:ext cx="114572" cy="11173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s-ES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5" name="184 Rectángulo"/>
          <p:cNvSpPr/>
          <p:nvPr/>
        </p:nvSpPr>
        <p:spPr>
          <a:xfrm>
            <a:off x="2654045" y="6237312"/>
            <a:ext cx="519224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900" i="1" dirty="0" smtClean="0"/>
              <a:t>* Existen </a:t>
            </a:r>
            <a:r>
              <a:rPr lang="es-AR" sz="900" i="1" dirty="0"/>
              <a:t>34 empresas minoritarias donde los Síndicos propuestos por </a:t>
            </a:r>
            <a:r>
              <a:rPr lang="es-AR" sz="1000" i="1" dirty="0"/>
              <a:t>SIGEN</a:t>
            </a:r>
            <a:r>
              <a:rPr lang="es-AR" sz="900" i="1" dirty="0"/>
              <a:t> aún no han sido designados por falta de consenso en las asambleas respectivas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7" t="31217" r="7393" b="29497"/>
          <a:stretch/>
        </p:blipFill>
        <p:spPr bwMode="auto">
          <a:xfrm>
            <a:off x="492378" y="5061174"/>
            <a:ext cx="2069995" cy="53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42" y="5768587"/>
            <a:ext cx="1147401" cy="30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5" descr="Resultado de imagen para aerolineas argentinas logo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067" y="5592517"/>
            <a:ext cx="1067955" cy="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341" y="5468274"/>
            <a:ext cx="1323172" cy="66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939" y="5647157"/>
            <a:ext cx="1348512" cy="39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40" b="32432"/>
          <a:stretch/>
        </p:blipFill>
        <p:spPr bwMode="auto">
          <a:xfrm>
            <a:off x="5030454" y="5082449"/>
            <a:ext cx="1168623" cy="41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2" t="170" r="22360"/>
          <a:stretch/>
        </p:blipFill>
        <p:spPr bwMode="auto">
          <a:xfrm>
            <a:off x="6694091" y="5094657"/>
            <a:ext cx="784848" cy="76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 r="15260"/>
          <a:stretch/>
        </p:blipFill>
        <p:spPr bwMode="auto">
          <a:xfrm>
            <a:off x="8095338" y="5547376"/>
            <a:ext cx="583424" cy="59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649179"/>
            <a:ext cx="1590347" cy="33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73"/>
          <a:stretch/>
        </p:blipFill>
        <p:spPr bwMode="auto">
          <a:xfrm>
            <a:off x="7739956" y="5082449"/>
            <a:ext cx="945063" cy="29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10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4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7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2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8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7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8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8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7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9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826" grpId="0" animBg="1"/>
      <p:bldP spid="1879" grpId="0" animBg="1"/>
      <p:bldP spid="1885" grpId="0" animBg="1"/>
      <p:bldP spid="133" grpId="0"/>
      <p:bldP spid="136" grpId="0" animBg="1"/>
      <p:bldP spid="142" grpId="0"/>
      <p:bldP spid="145" grpId="0" animBg="1"/>
      <p:bldP spid="148" grpId="0" animBg="1"/>
      <p:bldP spid="4" grpId="0"/>
      <p:bldP spid="152" grpId="0" animBg="1"/>
      <p:bldP spid="156" grpId="0"/>
      <p:bldP spid="157" grpId="0"/>
      <p:bldP spid="158" grpId="0" animBg="1"/>
      <p:bldP spid="162" grpId="0"/>
      <p:bldP spid="163" grpId="0"/>
      <p:bldP spid="164" grpId="0" animBg="1"/>
      <p:bldP spid="168" grpId="0"/>
      <p:bldP spid="1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20" y="2404883"/>
            <a:ext cx="1584963" cy="1191770"/>
          </a:xfrm>
          <a:prstGeom prst="rect">
            <a:avLst/>
          </a:prstGeom>
        </p:spPr>
      </p:pic>
      <p:sp>
        <p:nvSpPr>
          <p:cNvPr id="4" name="TextBox 17"/>
          <p:cNvSpPr txBox="1">
            <a:spLocks noChangeArrowheads="1"/>
          </p:cNvSpPr>
          <p:nvPr/>
        </p:nvSpPr>
        <p:spPr bwMode="auto">
          <a:xfrm>
            <a:off x="177782" y="3835447"/>
            <a:ext cx="396044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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AB8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s-ES" altLang="es-ES" sz="2000" b="1" dirty="0" smtClean="0">
                <a:latin typeface="+mn-lt"/>
              </a:rPr>
              <a:t>Sindicatura General de la Nación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s-ES" altLang="es-ES" sz="1500" dirty="0" smtClean="0">
                <a:latin typeface="+mn-lt"/>
              </a:rPr>
              <a:t>Órgano rector del sistema de control interno 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s-ES" altLang="es-ES" sz="1500" dirty="0" smtClean="0">
                <a:latin typeface="+mn-lt"/>
              </a:rPr>
              <a:t>del Poder Ejecutivo Nacional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s-ES" altLang="es-ES" sz="15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3995936" y="2204864"/>
            <a:ext cx="4882865" cy="2758771"/>
            <a:chOff x="3995936" y="2204864"/>
            <a:chExt cx="4882865" cy="2758771"/>
          </a:xfrm>
        </p:grpSpPr>
        <p:sp>
          <p:nvSpPr>
            <p:cNvPr id="7" name="6 Rectángulo"/>
            <p:cNvSpPr/>
            <p:nvPr/>
          </p:nvSpPr>
          <p:spPr>
            <a:xfrm>
              <a:off x="3995936" y="2379982"/>
              <a:ext cx="4608512" cy="2583653"/>
            </a:xfrm>
            <a:custGeom>
              <a:avLst/>
              <a:gdLst>
                <a:gd name="connsiteX0" fmla="*/ 0 w 4896544"/>
                <a:gd name="connsiteY0" fmla="*/ 0 h 2583654"/>
                <a:gd name="connsiteX1" fmla="*/ 4896544 w 4896544"/>
                <a:gd name="connsiteY1" fmla="*/ 0 h 2583654"/>
                <a:gd name="connsiteX2" fmla="*/ 4896544 w 4896544"/>
                <a:gd name="connsiteY2" fmla="*/ 2583654 h 2583654"/>
                <a:gd name="connsiteX3" fmla="*/ 0 w 4896544"/>
                <a:gd name="connsiteY3" fmla="*/ 2583654 h 2583654"/>
                <a:gd name="connsiteX4" fmla="*/ 0 w 4896544"/>
                <a:gd name="connsiteY4" fmla="*/ 0 h 2583654"/>
                <a:gd name="connsiteX0" fmla="*/ 2 w 4896546"/>
                <a:gd name="connsiteY0" fmla="*/ 0 h 2583654"/>
                <a:gd name="connsiteX1" fmla="*/ 4896546 w 4896546"/>
                <a:gd name="connsiteY1" fmla="*/ 0 h 2583654"/>
                <a:gd name="connsiteX2" fmla="*/ 4896546 w 4896546"/>
                <a:gd name="connsiteY2" fmla="*/ 2583654 h 2583654"/>
                <a:gd name="connsiteX3" fmla="*/ 2 w 4896546"/>
                <a:gd name="connsiteY3" fmla="*/ 2583654 h 2583654"/>
                <a:gd name="connsiteX4" fmla="*/ 709416 w 4896546"/>
                <a:gd name="connsiteY4" fmla="*/ 1249043 h 2583654"/>
                <a:gd name="connsiteX5" fmla="*/ 2 w 4896546"/>
                <a:gd name="connsiteY5" fmla="*/ 0 h 2583654"/>
                <a:gd name="connsiteX0" fmla="*/ 175759 w 5072303"/>
                <a:gd name="connsiteY0" fmla="*/ 0 h 2583654"/>
                <a:gd name="connsiteX1" fmla="*/ 5072303 w 5072303"/>
                <a:gd name="connsiteY1" fmla="*/ 0 h 2583654"/>
                <a:gd name="connsiteX2" fmla="*/ 5072303 w 5072303"/>
                <a:gd name="connsiteY2" fmla="*/ 2583654 h 2583654"/>
                <a:gd name="connsiteX3" fmla="*/ 175759 w 5072303"/>
                <a:gd name="connsiteY3" fmla="*/ 2583654 h 2583654"/>
                <a:gd name="connsiteX4" fmla="*/ 885173 w 5072303"/>
                <a:gd name="connsiteY4" fmla="*/ 1249043 h 2583654"/>
                <a:gd name="connsiteX5" fmla="*/ 175759 w 5072303"/>
                <a:gd name="connsiteY5" fmla="*/ 0 h 2583654"/>
                <a:gd name="connsiteX0" fmla="*/ 116233 w 5012777"/>
                <a:gd name="connsiteY0" fmla="*/ 0 h 2602704"/>
                <a:gd name="connsiteX1" fmla="*/ 5012777 w 5012777"/>
                <a:gd name="connsiteY1" fmla="*/ 0 h 2602704"/>
                <a:gd name="connsiteX2" fmla="*/ 5012777 w 5012777"/>
                <a:gd name="connsiteY2" fmla="*/ 2583654 h 2602704"/>
                <a:gd name="connsiteX3" fmla="*/ 201958 w 5012777"/>
                <a:gd name="connsiteY3" fmla="*/ 2602704 h 2602704"/>
                <a:gd name="connsiteX4" fmla="*/ 825647 w 5012777"/>
                <a:gd name="connsiteY4" fmla="*/ 1249043 h 2602704"/>
                <a:gd name="connsiteX5" fmla="*/ 116233 w 5012777"/>
                <a:gd name="connsiteY5" fmla="*/ 0 h 2602704"/>
                <a:gd name="connsiteX0" fmla="*/ 0 w 4896544"/>
                <a:gd name="connsiteY0" fmla="*/ 0 h 2602704"/>
                <a:gd name="connsiteX1" fmla="*/ 4896544 w 4896544"/>
                <a:gd name="connsiteY1" fmla="*/ 0 h 2602704"/>
                <a:gd name="connsiteX2" fmla="*/ 4896544 w 4896544"/>
                <a:gd name="connsiteY2" fmla="*/ 2583654 h 2602704"/>
                <a:gd name="connsiteX3" fmla="*/ 85725 w 4896544"/>
                <a:gd name="connsiteY3" fmla="*/ 2602704 h 2602704"/>
                <a:gd name="connsiteX4" fmla="*/ 709414 w 4896544"/>
                <a:gd name="connsiteY4" fmla="*/ 1249043 h 2602704"/>
                <a:gd name="connsiteX5" fmla="*/ 0 w 4896544"/>
                <a:gd name="connsiteY5" fmla="*/ 0 h 260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96544" h="2602704">
                  <a:moveTo>
                    <a:pt x="0" y="0"/>
                  </a:moveTo>
                  <a:lnTo>
                    <a:pt x="4896544" y="0"/>
                  </a:lnTo>
                  <a:lnTo>
                    <a:pt x="4896544" y="2583654"/>
                  </a:lnTo>
                  <a:lnTo>
                    <a:pt x="85725" y="2602704"/>
                  </a:lnTo>
                  <a:cubicBezTo>
                    <a:pt x="588020" y="1523019"/>
                    <a:pt x="723702" y="1682827"/>
                    <a:pt x="709414" y="1249043"/>
                  </a:cubicBezTo>
                  <a:cubicBezTo>
                    <a:pt x="695127" y="815259"/>
                    <a:pt x="236471" y="416348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4 Cheurón"/>
            <p:cNvSpPr/>
            <p:nvPr/>
          </p:nvSpPr>
          <p:spPr>
            <a:xfrm>
              <a:off x="3995936" y="2404883"/>
              <a:ext cx="792088" cy="2558752"/>
            </a:xfrm>
            <a:prstGeom prst="chevron">
              <a:avLst>
                <a:gd name="adj" fmla="val 76976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6" name="5 Rectángulo"/>
            <p:cNvSpPr/>
            <p:nvPr/>
          </p:nvSpPr>
          <p:spPr>
            <a:xfrm>
              <a:off x="5026323" y="2724316"/>
              <a:ext cx="3506117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Clr>
                  <a:srgbClr val="0070C0"/>
                </a:buClr>
                <a:buFont typeface="Wingdings" panose="05000000000000000000" pitchFamily="2" charset="2"/>
                <a:buChar char="§"/>
              </a:pPr>
              <a:r>
                <a:rPr lang="es-AR" altLang="es-ES" sz="1600" b="1" dirty="0" smtClean="0">
                  <a:cs typeface="Arial" charset="0"/>
                </a:rPr>
                <a:t>Normativa</a:t>
              </a:r>
            </a:p>
            <a:p>
              <a:pPr marL="285750" indent="-285750">
                <a:buClr>
                  <a:srgbClr val="0070C0"/>
                </a:buClr>
                <a:buFont typeface="Wingdings" panose="05000000000000000000" pitchFamily="2" charset="2"/>
                <a:buChar char="§"/>
              </a:pPr>
              <a:r>
                <a:rPr lang="es-AR" altLang="es-ES" sz="1600" b="1" dirty="0" smtClean="0">
                  <a:cs typeface="Arial" charset="0"/>
                </a:rPr>
                <a:t>Coordinación y supervisión</a:t>
              </a:r>
              <a:r>
                <a:rPr lang="es-AR" altLang="es-ES" sz="1600" dirty="0" smtClean="0">
                  <a:cs typeface="Arial" charset="0"/>
                </a:rPr>
                <a:t> del Sistema de Control Interno</a:t>
              </a:r>
            </a:p>
            <a:p>
              <a:pPr marL="285750" indent="-285750">
                <a:buClr>
                  <a:srgbClr val="0070C0"/>
                </a:buClr>
                <a:buFont typeface="Wingdings" panose="05000000000000000000" pitchFamily="2" charset="2"/>
                <a:buChar char="§"/>
              </a:pPr>
              <a:r>
                <a:rPr lang="es-AR" altLang="es-ES" sz="1600" b="1" dirty="0" smtClean="0">
                  <a:cs typeface="Arial" charset="0"/>
                </a:rPr>
                <a:t>Control y Auditoría</a:t>
              </a:r>
              <a:r>
                <a:rPr lang="es-AR" altLang="es-ES" sz="1600" dirty="0" smtClean="0">
                  <a:cs typeface="Arial" charset="0"/>
                </a:rPr>
                <a:t> </a:t>
              </a:r>
              <a:r>
                <a:rPr lang="es-ES" altLang="es-ES" sz="1600" dirty="0" smtClean="0">
                  <a:cs typeface="Arial" charset="0"/>
                </a:rPr>
                <a:t>(financiera, </a:t>
              </a:r>
            </a:p>
            <a:p>
              <a:pPr marL="285750" indent="-285750">
                <a:buClr>
                  <a:srgbClr val="0070C0"/>
                </a:buClr>
              </a:pPr>
              <a:r>
                <a:rPr lang="es-ES" altLang="es-ES" sz="1600" dirty="0" smtClean="0">
                  <a:cs typeface="Arial" charset="0"/>
                </a:rPr>
                <a:t>	de legalidad y de gestión)</a:t>
              </a:r>
              <a:endParaRPr lang="es-AR" altLang="es-ES" sz="1600" dirty="0" smtClean="0">
                <a:cs typeface="Arial" charset="0"/>
              </a:endParaRPr>
            </a:p>
            <a:p>
              <a:pPr marL="285750" indent="-285750">
                <a:buClr>
                  <a:srgbClr val="0070C0"/>
                </a:buClr>
                <a:buFont typeface="Wingdings" panose="05000000000000000000" pitchFamily="2" charset="2"/>
                <a:buChar char="§"/>
              </a:pPr>
              <a:r>
                <a:rPr lang="es-AR" altLang="es-ES" sz="1600" b="1" dirty="0" smtClean="0">
                  <a:cs typeface="Arial" charset="0"/>
                </a:rPr>
                <a:t>Fiscalización</a:t>
              </a:r>
              <a:r>
                <a:rPr lang="es-AR" altLang="es-ES" sz="1600" dirty="0" smtClean="0">
                  <a:cs typeface="Arial" charset="0"/>
                </a:rPr>
                <a:t> de empresas públicas</a:t>
              </a:r>
            </a:p>
            <a:p>
              <a:pPr marL="285750" indent="-285750">
                <a:buClr>
                  <a:srgbClr val="0070C0"/>
                </a:buClr>
                <a:buFont typeface="Wingdings" panose="05000000000000000000" pitchFamily="2" charset="2"/>
                <a:buChar char="§"/>
              </a:pPr>
              <a:r>
                <a:rPr lang="es-AR" altLang="es-ES" sz="1600" b="1" dirty="0" smtClean="0">
                  <a:cs typeface="Arial" charset="0"/>
                </a:rPr>
                <a:t>Información</a:t>
              </a:r>
              <a:r>
                <a:rPr lang="es-AR" altLang="es-ES" sz="1600" dirty="0" smtClean="0">
                  <a:cs typeface="Arial" charset="0"/>
                </a:rPr>
                <a:t> </a:t>
              </a:r>
            </a:p>
            <a:p>
              <a:pPr marL="285750" indent="-285750">
                <a:buClr>
                  <a:srgbClr val="0070C0"/>
                </a:buClr>
                <a:buFont typeface="Wingdings" panose="05000000000000000000" pitchFamily="2" charset="2"/>
                <a:buChar char="§"/>
              </a:pPr>
              <a:r>
                <a:rPr lang="es-AR" altLang="es-ES" sz="1600" b="1" dirty="0" smtClean="0">
                  <a:cs typeface="Arial" charset="0"/>
                </a:rPr>
                <a:t>Asesoramiento</a:t>
              </a:r>
              <a:r>
                <a:rPr lang="es-AR" altLang="es-ES" sz="1600" dirty="0" smtClean="0">
                  <a:cs typeface="Arial" charset="0"/>
                </a:rPr>
                <a:t> y recomendaciones</a:t>
              </a:r>
              <a:endParaRPr lang="es-ES" altLang="es-ES" sz="1600" dirty="0">
                <a:cs typeface="Arial" charset="0"/>
              </a:endParaRP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5009580" y="2204864"/>
              <a:ext cx="3869221" cy="338364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2075">
                <a:defRPr/>
              </a:pPr>
              <a:r>
                <a:rPr lang="es-AR" altLang="es-ES" sz="1400" dirty="0" smtClean="0">
                  <a:solidFill>
                    <a:srgbClr val="FFFFFF"/>
                  </a:solidFill>
                  <a:latin typeface="Calibri" pitchFamily="-1" charset="0"/>
                </a:rPr>
                <a:t>FUNCIONES :</a:t>
              </a:r>
              <a:endParaRPr lang="es-AR" altLang="es-ES" sz="1400" dirty="0">
                <a:solidFill>
                  <a:srgbClr val="FFFFFF"/>
                </a:solidFill>
                <a:latin typeface="Calibri" pitchFamily="-1" charset="0"/>
              </a:endParaRPr>
            </a:p>
          </p:txBody>
        </p:sp>
        <p:sp>
          <p:nvSpPr>
            <p:cNvPr id="9" name="8 Triángulo isósceles"/>
            <p:cNvSpPr/>
            <p:nvPr/>
          </p:nvSpPr>
          <p:spPr>
            <a:xfrm flipH="1" flipV="1">
              <a:off x="8604448" y="2543228"/>
              <a:ext cx="274353" cy="181090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95283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381000" y="1093386"/>
            <a:ext cx="8583488" cy="1039488"/>
            <a:chOff x="381000" y="1093386"/>
            <a:chExt cx="8583488" cy="1039488"/>
          </a:xfrm>
        </p:grpSpPr>
        <p:sp>
          <p:nvSpPr>
            <p:cNvPr id="4" name="3 Rectángulo"/>
            <p:cNvSpPr/>
            <p:nvPr/>
          </p:nvSpPr>
          <p:spPr>
            <a:xfrm>
              <a:off x="381000" y="1093386"/>
              <a:ext cx="8583488" cy="103948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2 Rectángulo"/>
            <p:cNvSpPr/>
            <p:nvPr/>
          </p:nvSpPr>
          <p:spPr>
            <a:xfrm>
              <a:off x="3834207" y="1093386"/>
              <a:ext cx="20017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s-AR" altLang="es-ES" b="1" dirty="0">
                  <a:solidFill>
                    <a:schemeClr val="bg1"/>
                  </a:solidFill>
                </a:rPr>
                <a:t>Función Normativa</a:t>
              </a:r>
              <a:endParaRPr lang="es-ES_tradnl" altLang="es-E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3536082" y="1484786"/>
            <a:ext cx="2598019" cy="4887050"/>
            <a:chOff x="3536082" y="1484786"/>
            <a:chExt cx="2598019" cy="4887050"/>
          </a:xfrm>
        </p:grpSpPr>
        <p:sp>
          <p:nvSpPr>
            <p:cNvPr id="26" name="25 Rectángulo"/>
            <p:cNvSpPr/>
            <p:nvPr/>
          </p:nvSpPr>
          <p:spPr>
            <a:xfrm>
              <a:off x="3552825" y="1501931"/>
              <a:ext cx="2581275" cy="486990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Pentágono"/>
            <p:cNvSpPr/>
            <p:nvPr/>
          </p:nvSpPr>
          <p:spPr>
            <a:xfrm rot="5400000">
              <a:off x="4298825" y="738786"/>
              <a:ext cx="1089276" cy="2581276"/>
            </a:xfrm>
            <a:prstGeom prst="homePlate">
              <a:avLst>
                <a:gd name="adj" fmla="val 35664"/>
              </a:avLst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TextBox 23"/>
            <p:cNvSpPr txBox="1">
              <a:spLocks noChangeArrowheads="1"/>
            </p:cNvSpPr>
            <p:nvPr/>
          </p:nvSpPr>
          <p:spPr bwMode="auto">
            <a:xfrm>
              <a:off x="3552825" y="1609654"/>
              <a:ext cx="258127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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1400" dirty="0" smtClean="0">
                  <a:solidFill>
                    <a:schemeClr val="bg1"/>
                  </a:solidFill>
                  <a:latin typeface="+mn-lt"/>
                </a:rPr>
                <a:t>Emitir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1400" b="1" dirty="0" smtClean="0">
                  <a:solidFill>
                    <a:schemeClr val="bg1"/>
                  </a:solidFill>
                  <a:latin typeface="+mn-lt"/>
                </a:rPr>
                <a:t>Normas </a:t>
              </a:r>
              <a:r>
                <a:rPr lang="es-ES" altLang="es-ES" sz="1400" b="1" dirty="0">
                  <a:solidFill>
                    <a:schemeClr val="bg1"/>
                  </a:solidFill>
                  <a:latin typeface="+mn-lt"/>
                </a:rPr>
                <a:t>de Auditoría Interna</a:t>
              </a:r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3738041" y="3919021"/>
              <a:ext cx="21336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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14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Normas de Auditoría Interna Gubernamental</a:t>
              </a:r>
            </a:p>
          </p:txBody>
        </p:sp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7329" y="2788721"/>
              <a:ext cx="835025" cy="11430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1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8162" y="4653557"/>
              <a:ext cx="847725" cy="113188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3552825" y="5785445"/>
              <a:ext cx="2438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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14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Lineamientos de </a:t>
              </a:r>
              <a:endParaRPr lang="es-ES" altLang="es-ES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1400" b="1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Auditorías </a:t>
              </a:r>
              <a:r>
                <a:rPr lang="es-ES" altLang="es-ES" sz="14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Ambientales</a:t>
              </a:r>
            </a:p>
          </p:txBody>
        </p:sp>
        <p:sp>
          <p:nvSpPr>
            <p:cNvPr id="32" name="31 Cheurón"/>
            <p:cNvSpPr/>
            <p:nvPr/>
          </p:nvSpPr>
          <p:spPr>
            <a:xfrm rot="5400000">
              <a:off x="4594810" y="1051921"/>
              <a:ext cx="480561" cy="2598018"/>
            </a:xfrm>
            <a:prstGeom prst="chevron">
              <a:avLst>
                <a:gd name="adj" fmla="val 76976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6259187" y="1484784"/>
            <a:ext cx="2593134" cy="4887053"/>
            <a:chOff x="6259187" y="1484784"/>
            <a:chExt cx="2593134" cy="4887053"/>
          </a:xfrm>
        </p:grpSpPr>
        <p:sp>
          <p:nvSpPr>
            <p:cNvPr id="27" name="26 Rectángulo"/>
            <p:cNvSpPr/>
            <p:nvPr/>
          </p:nvSpPr>
          <p:spPr>
            <a:xfrm>
              <a:off x="6271046" y="1484786"/>
              <a:ext cx="2581275" cy="48870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Pentágono"/>
            <p:cNvSpPr/>
            <p:nvPr/>
          </p:nvSpPr>
          <p:spPr>
            <a:xfrm rot="5400000">
              <a:off x="7017043" y="738785"/>
              <a:ext cx="1089277" cy="2581275"/>
            </a:xfrm>
            <a:prstGeom prst="homePlate">
              <a:avLst>
                <a:gd name="adj" fmla="val 35664"/>
              </a:avLst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7641" y="4796514"/>
              <a:ext cx="2016224" cy="120599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28"/>
            <p:cNvSpPr txBox="1">
              <a:spLocks noChangeArrowheads="1"/>
            </p:cNvSpPr>
            <p:nvPr/>
          </p:nvSpPr>
          <p:spPr bwMode="auto">
            <a:xfrm>
              <a:off x="6259187" y="1501932"/>
              <a:ext cx="259313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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1400" dirty="0">
                  <a:solidFill>
                    <a:schemeClr val="bg1"/>
                  </a:solidFill>
                  <a:latin typeface="+mn-lt"/>
                </a:rPr>
                <a:t>Establecer</a:t>
              </a:r>
              <a:r>
                <a:rPr lang="es-ES" altLang="es-ES" sz="1400" b="1" dirty="0">
                  <a:solidFill>
                    <a:schemeClr val="bg1"/>
                  </a:solidFill>
                  <a:latin typeface="+mn-lt"/>
                </a:rPr>
                <a:t> </a:t>
              </a:r>
              <a:endParaRPr lang="es-ES" altLang="es-ES" sz="1400" b="1" dirty="0" smtClean="0">
                <a:solidFill>
                  <a:schemeClr val="bg1"/>
                </a:solidFill>
                <a:latin typeface="+mn-lt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1400" b="1" dirty="0" smtClean="0">
                  <a:solidFill>
                    <a:schemeClr val="bg1"/>
                  </a:solidFill>
                  <a:latin typeface="+mn-lt"/>
                </a:rPr>
                <a:t>requisitos de calidad técnica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1400" dirty="0" smtClean="0">
                  <a:solidFill>
                    <a:schemeClr val="bg1"/>
                  </a:solidFill>
                  <a:latin typeface="+mn-lt"/>
                </a:rPr>
                <a:t>para </a:t>
              </a:r>
              <a:r>
                <a:rPr lang="es-ES" altLang="es-ES" sz="1400" dirty="0">
                  <a:solidFill>
                    <a:schemeClr val="bg1"/>
                  </a:solidFill>
                  <a:latin typeface="+mn-lt"/>
                </a:rPr>
                <a:t>el personal de las UAI</a:t>
              </a:r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6442581" y="2574060"/>
              <a:ext cx="2238203" cy="203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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es-ES" sz="1400" dirty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14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PERFIL DEL AUDITOR INTERNO TITULAR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es-ES" sz="1400" dirty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1400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Las Autoridades Superiores deberán, en forma previa a la designación del Auditor Interno Titular, solicitar la opinión técnica de la SIGEN.</a:t>
              </a:r>
            </a:p>
          </p:txBody>
        </p:sp>
        <p:sp>
          <p:nvSpPr>
            <p:cNvPr id="33" name="32 Cheurón"/>
            <p:cNvSpPr/>
            <p:nvPr/>
          </p:nvSpPr>
          <p:spPr>
            <a:xfrm rot="5400000">
              <a:off x="7315473" y="1051416"/>
              <a:ext cx="480561" cy="2593134"/>
            </a:xfrm>
            <a:prstGeom prst="chevron">
              <a:avLst>
                <a:gd name="adj" fmla="val 76976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539549" y="1501932"/>
            <a:ext cx="3013276" cy="4869905"/>
            <a:chOff x="539549" y="1501932"/>
            <a:chExt cx="3013276" cy="4869905"/>
          </a:xfrm>
        </p:grpSpPr>
        <p:sp>
          <p:nvSpPr>
            <p:cNvPr id="25" name="24 Rectángulo"/>
            <p:cNvSpPr/>
            <p:nvPr/>
          </p:nvSpPr>
          <p:spPr>
            <a:xfrm>
              <a:off x="539552" y="1501932"/>
              <a:ext cx="2851348" cy="486990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Pentágono"/>
            <p:cNvSpPr/>
            <p:nvPr/>
          </p:nvSpPr>
          <p:spPr>
            <a:xfrm rot="5400000">
              <a:off x="1431799" y="609685"/>
              <a:ext cx="1089278" cy="2873771"/>
            </a:xfrm>
            <a:prstGeom prst="homePlate">
              <a:avLst>
                <a:gd name="adj" fmla="val 35664"/>
              </a:avLst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TextBox 17"/>
            <p:cNvSpPr txBox="1">
              <a:spLocks noChangeArrowheads="1"/>
            </p:cNvSpPr>
            <p:nvPr/>
          </p:nvSpPr>
          <p:spPr bwMode="auto">
            <a:xfrm>
              <a:off x="539552" y="1587429"/>
              <a:ext cx="285134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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1400" dirty="0">
                  <a:solidFill>
                    <a:schemeClr val="bg1"/>
                  </a:solidFill>
                  <a:latin typeface="+mn-lt"/>
                </a:rPr>
                <a:t>Dictar y aplicar </a:t>
              </a:r>
              <a:endParaRPr lang="es-ES" altLang="es-ES" sz="1400" dirty="0" smtClean="0">
                <a:solidFill>
                  <a:schemeClr val="bg1"/>
                </a:solidFill>
                <a:latin typeface="+mn-lt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1400" b="1" dirty="0" smtClean="0">
                  <a:solidFill>
                    <a:schemeClr val="bg1"/>
                  </a:solidFill>
                  <a:latin typeface="+mn-lt"/>
                </a:rPr>
                <a:t>Normas </a:t>
              </a:r>
              <a:r>
                <a:rPr lang="es-ES" altLang="es-ES" sz="1400" b="1" dirty="0">
                  <a:solidFill>
                    <a:schemeClr val="bg1"/>
                  </a:solidFill>
                  <a:latin typeface="+mn-lt"/>
                </a:rPr>
                <a:t>de Control Interno</a:t>
              </a: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1144587" y="2650260"/>
              <a:ext cx="2246313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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13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Normas Generales de </a:t>
              </a:r>
              <a:endParaRPr lang="es-ES" altLang="es-ES" sz="13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1300" b="1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Control </a:t>
              </a:r>
              <a:r>
                <a:rPr lang="es-ES" altLang="es-ES" sz="13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Interno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1200" i="1" dirty="0">
                  <a:solidFill>
                    <a:schemeClr val="accent1"/>
                  </a:solidFill>
                  <a:latin typeface="+mn-lt"/>
                </a:rPr>
                <a:t>Resolución Nº </a:t>
              </a:r>
              <a:r>
                <a:rPr lang="es-ES" altLang="es-ES" sz="1200" i="1" dirty="0" smtClean="0">
                  <a:solidFill>
                    <a:schemeClr val="accent1"/>
                  </a:solidFill>
                  <a:latin typeface="+mn-lt"/>
                </a:rPr>
                <a:t>172/14 </a:t>
              </a:r>
              <a:r>
                <a:rPr lang="es-ES" altLang="es-ES" sz="1200" i="1" dirty="0">
                  <a:solidFill>
                    <a:schemeClr val="accent1"/>
                  </a:solidFill>
                  <a:latin typeface="+mn-lt"/>
                </a:rPr>
                <a:t>SGN</a:t>
              </a: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1149234" y="3448773"/>
              <a:ext cx="2241867" cy="87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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13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Normas de Control Interno para Tecnologías de Información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1200" i="1" dirty="0">
                  <a:solidFill>
                    <a:schemeClr val="accent1"/>
                  </a:solidFill>
                  <a:latin typeface="+mn-lt"/>
                </a:rPr>
                <a:t>Resolución Nº 48/05 SGN</a:t>
              </a: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1144587" y="4452073"/>
              <a:ext cx="2408238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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13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Normas Mínimas de Control Interno para el buen Gobierno Corporativo en Empresas y Sociedades del Estado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1200" i="1" dirty="0">
                  <a:solidFill>
                    <a:schemeClr val="accent1"/>
                  </a:solidFill>
                  <a:latin typeface="+mn-lt"/>
                </a:rPr>
                <a:t>Resolución Nº 37/06 SGN </a:t>
              </a: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130645" y="5633173"/>
              <a:ext cx="2282679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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AB8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AR" altLang="es-ES" sz="13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Manual de Control </a:t>
              </a:r>
              <a:endParaRPr lang="es-AR" altLang="es-ES" sz="13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AR" altLang="es-ES" sz="1300" b="1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Interno </a:t>
              </a:r>
              <a:r>
                <a:rPr lang="es-AR" altLang="es-ES" sz="13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Gubernamental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1200" i="1" dirty="0">
                  <a:solidFill>
                    <a:schemeClr val="accent1"/>
                  </a:solidFill>
                  <a:latin typeface="+mn-lt"/>
                </a:rPr>
                <a:t>Resolución Nº 3/11 SGN</a:t>
              </a:r>
            </a:p>
          </p:txBody>
        </p:sp>
        <p:sp>
          <p:nvSpPr>
            <p:cNvPr id="31" name="30 Cheurón"/>
            <p:cNvSpPr/>
            <p:nvPr/>
          </p:nvSpPr>
          <p:spPr>
            <a:xfrm rot="5400000">
              <a:off x="1736155" y="914043"/>
              <a:ext cx="480561" cy="2873773"/>
            </a:xfrm>
            <a:prstGeom prst="chevron">
              <a:avLst>
                <a:gd name="adj" fmla="val 76976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029" y="2574334"/>
              <a:ext cx="576461" cy="828960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 descr="Normas Generales de Control Intern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029" y="3522689"/>
              <a:ext cx="576064" cy="82839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Normas Generales de Control Intern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170" y="4571119"/>
              <a:ext cx="576064" cy="82839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Manual de Control Interno Gubernamental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378" y="5500902"/>
              <a:ext cx="555209" cy="798399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1280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755576" y="1988840"/>
            <a:ext cx="7776864" cy="3456384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971600" y="3140968"/>
            <a:ext cx="2304256" cy="1015663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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AB8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AR" altLang="es-ES" sz="2000" b="1" dirty="0">
                <a:solidFill>
                  <a:srgbClr val="FFFFFF"/>
                </a:solidFill>
                <a:latin typeface="+mn-lt"/>
              </a:rPr>
              <a:t>Funciones de Coordinación y Supervisión</a:t>
            </a:r>
            <a:endParaRPr lang="es-ES_tradnl" altLang="es-E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Rounded Rectangle 26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936430" y="1765201"/>
            <a:ext cx="2051174" cy="1875983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ctr">
              <a:defRPr/>
            </a:pPr>
            <a:r>
              <a:rPr lang="es-ES" altLang="es-ES" sz="1600" dirty="0" smtClean="0">
                <a:solidFill>
                  <a:schemeClr val="bg1"/>
                </a:solidFill>
                <a:latin typeface="+mn-lt"/>
                <a:cs typeface="Arial" charset="0"/>
              </a:rPr>
              <a:t>Coordinar </a:t>
            </a:r>
            <a:r>
              <a:rPr lang="es-ES" altLang="es-ES" sz="1600" dirty="0">
                <a:solidFill>
                  <a:schemeClr val="bg1"/>
                </a:solidFill>
                <a:latin typeface="+mn-lt"/>
                <a:cs typeface="Arial" charset="0"/>
              </a:rPr>
              <a:t>técnicamente </a:t>
            </a:r>
            <a:endParaRPr lang="es-ES" altLang="es-ES" sz="1600" dirty="0" smtClean="0">
              <a:solidFill>
                <a:schemeClr val="bg1"/>
              </a:solidFill>
              <a:latin typeface="+mn-lt"/>
              <a:cs typeface="Arial" charset="0"/>
            </a:endParaRPr>
          </a:p>
          <a:p>
            <a:pPr algn="ctr">
              <a:defRPr/>
            </a:pPr>
            <a:r>
              <a:rPr lang="es-ES" altLang="es-ES" sz="1600" dirty="0" smtClean="0">
                <a:solidFill>
                  <a:schemeClr val="bg1"/>
                </a:solidFill>
                <a:latin typeface="+mn-lt"/>
                <a:cs typeface="Arial" charset="0"/>
              </a:rPr>
              <a:t>a </a:t>
            </a:r>
            <a:r>
              <a:rPr lang="es-ES" altLang="es-ES" sz="1600" dirty="0">
                <a:solidFill>
                  <a:schemeClr val="bg1"/>
                </a:solidFill>
                <a:latin typeface="+mn-lt"/>
                <a:cs typeface="Arial" charset="0"/>
              </a:rPr>
              <a:t>las UAI</a:t>
            </a:r>
          </a:p>
        </p:txBody>
      </p:sp>
      <p:sp>
        <p:nvSpPr>
          <p:cNvPr id="4" name="Rounded Rectangle 27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938373" y="3825044"/>
            <a:ext cx="2052704" cy="1813719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AR" sz="1600" dirty="0" smtClean="0">
                <a:solidFill>
                  <a:schemeClr val="bg1"/>
                </a:solidFill>
                <a:ea typeface="+mn-ea"/>
                <a:cs typeface="Arial"/>
              </a:rPr>
              <a:t>Supervisar </a:t>
            </a:r>
            <a:r>
              <a:rPr lang="es-AR" sz="1600" dirty="0">
                <a:solidFill>
                  <a:schemeClr val="bg1"/>
                </a:solidFill>
                <a:ea typeface="+mn-ea"/>
                <a:cs typeface="Arial"/>
              </a:rPr>
              <a:t>el adecuado funcionamiento </a:t>
            </a:r>
            <a:endParaRPr lang="es-AR" sz="1600" dirty="0" smtClean="0">
              <a:solidFill>
                <a:schemeClr val="bg1"/>
              </a:solidFill>
              <a:ea typeface="+mn-ea"/>
              <a:cs typeface="Arial"/>
            </a:endParaRPr>
          </a:p>
          <a:p>
            <a:pPr algn="ctr">
              <a:defRPr/>
            </a:pPr>
            <a:r>
              <a:rPr lang="es-AR" sz="1600" dirty="0" smtClean="0">
                <a:solidFill>
                  <a:schemeClr val="bg1"/>
                </a:solidFill>
                <a:ea typeface="+mn-ea"/>
                <a:cs typeface="Arial"/>
              </a:rPr>
              <a:t>del </a:t>
            </a:r>
            <a:r>
              <a:rPr lang="es-AR" sz="1600" dirty="0">
                <a:solidFill>
                  <a:schemeClr val="bg1"/>
                </a:solidFill>
                <a:ea typeface="+mn-ea"/>
                <a:cs typeface="Arial"/>
              </a:rPr>
              <a:t>sistema de </a:t>
            </a:r>
            <a:endParaRPr lang="es-AR" sz="1600" dirty="0" smtClean="0">
              <a:solidFill>
                <a:schemeClr val="bg1"/>
              </a:solidFill>
              <a:ea typeface="+mn-ea"/>
              <a:cs typeface="Arial"/>
            </a:endParaRPr>
          </a:p>
          <a:p>
            <a:pPr algn="ctr">
              <a:defRPr/>
            </a:pPr>
            <a:r>
              <a:rPr lang="es-AR" sz="1600" dirty="0" smtClean="0">
                <a:solidFill>
                  <a:schemeClr val="bg1"/>
                </a:solidFill>
                <a:ea typeface="+mn-ea"/>
                <a:cs typeface="Arial"/>
              </a:rPr>
              <a:t>control </a:t>
            </a:r>
            <a:r>
              <a:rPr lang="es-AR" sz="1600" dirty="0">
                <a:solidFill>
                  <a:schemeClr val="bg1"/>
                </a:solidFill>
                <a:ea typeface="+mn-ea"/>
                <a:cs typeface="Arial"/>
              </a:rPr>
              <a:t>interno</a:t>
            </a:r>
          </a:p>
        </p:txBody>
      </p:sp>
      <p:sp>
        <p:nvSpPr>
          <p:cNvPr id="5" name="Rounded Rectangle 2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156176" y="1772816"/>
            <a:ext cx="2051174" cy="1875983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ctr">
              <a:defRPr/>
            </a:pPr>
            <a:r>
              <a:rPr lang="es-AR" altLang="es-ES" sz="1600" dirty="0" smtClean="0">
                <a:solidFill>
                  <a:schemeClr val="bg1"/>
                </a:solidFill>
                <a:latin typeface="+mn-lt"/>
                <a:cs typeface="Arial" charset="0"/>
              </a:rPr>
              <a:t>Aprobar </a:t>
            </a:r>
            <a:r>
              <a:rPr lang="es-AR" altLang="es-ES" sz="1600" dirty="0">
                <a:solidFill>
                  <a:schemeClr val="bg1"/>
                </a:solidFill>
                <a:latin typeface="+mn-lt"/>
                <a:cs typeface="Arial" charset="0"/>
              </a:rPr>
              <a:t>el </a:t>
            </a:r>
            <a:endParaRPr lang="es-AR" altLang="es-ES" sz="1600" dirty="0" smtClean="0">
              <a:solidFill>
                <a:schemeClr val="bg1"/>
              </a:solidFill>
              <a:latin typeface="+mn-lt"/>
              <a:cs typeface="Arial" charset="0"/>
            </a:endParaRPr>
          </a:p>
          <a:p>
            <a:pPr algn="ctr">
              <a:defRPr/>
            </a:pPr>
            <a:r>
              <a:rPr lang="es-AR" altLang="es-ES" sz="1600" dirty="0" smtClean="0">
                <a:solidFill>
                  <a:schemeClr val="bg1"/>
                </a:solidFill>
                <a:latin typeface="+mn-lt"/>
                <a:cs typeface="Arial" charset="0"/>
              </a:rPr>
              <a:t>Plan </a:t>
            </a:r>
            <a:r>
              <a:rPr lang="es-AR" altLang="es-ES" sz="1600" dirty="0">
                <a:solidFill>
                  <a:schemeClr val="bg1"/>
                </a:solidFill>
                <a:latin typeface="+mn-lt"/>
                <a:cs typeface="Arial" charset="0"/>
              </a:rPr>
              <a:t>Anual de trabajo de las UAI; </a:t>
            </a:r>
            <a:endParaRPr lang="es-AR" altLang="es-ES" sz="1600" dirty="0" smtClean="0">
              <a:solidFill>
                <a:schemeClr val="bg1"/>
              </a:solidFill>
              <a:latin typeface="+mn-lt"/>
              <a:cs typeface="Arial" charset="0"/>
            </a:endParaRPr>
          </a:p>
          <a:p>
            <a:pPr algn="ctr">
              <a:defRPr/>
            </a:pPr>
            <a:r>
              <a:rPr lang="es-AR" altLang="es-ES" sz="1600" dirty="0" smtClean="0">
                <a:solidFill>
                  <a:schemeClr val="bg1"/>
                </a:solidFill>
                <a:latin typeface="+mn-lt"/>
                <a:cs typeface="Arial" charset="0"/>
              </a:rPr>
              <a:t>orientar </a:t>
            </a:r>
            <a:r>
              <a:rPr lang="es-AR" altLang="es-ES" sz="1600" dirty="0">
                <a:solidFill>
                  <a:schemeClr val="bg1"/>
                </a:solidFill>
                <a:latin typeface="+mn-lt"/>
                <a:cs typeface="Arial" charset="0"/>
              </a:rPr>
              <a:t>y supervisar su ejecución y resultados</a:t>
            </a:r>
          </a:p>
        </p:txBody>
      </p:sp>
      <p:sp>
        <p:nvSpPr>
          <p:cNvPr id="6" name="Rounded Rectangle 2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156176" y="3825044"/>
            <a:ext cx="2051174" cy="1813719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ctr">
              <a:defRPr/>
            </a:pPr>
            <a:r>
              <a:rPr lang="es-AR" altLang="es-ES" sz="1600" dirty="0" smtClean="0">
                <a:solidFill>
                  <a:schemeClr val="bg1"/>
                </a:solidFill>
                <a:latin typeface="+mn-lt"/>
                <a:cs typeface="Arial" charset="0"/>
              </a:rPr>
              <a:t>Comprobar </a:t>
            </a:r>
          </a:p>
          <a:p>
            <a:pPr algn="ctr">
              <a:defRPr/>
            </a:pPr>
            <a:r>
              <a:rPr lang="es-AR" altLang="es-ES" sz="1600" dirty="0" smtClean="0">
                <a:solidFill>
                  <a:schemeClr val="bg1"/>
                </a:solidFill>
                <a:latin typeface="+mn-lt"/>
                <a:cs typeface="Arial" charset="0"/>
              </a:rPr>
              <a:t>la </a:t>
            </a:r>
            <a:r>
              <a:rPr lang="es-AR" altLang="es-ES" sz="1600" dirty="0">
                <a:solidFill>
                  <a:schemeClr val="bg1"/>
                </a:solidFill>
                <a:latin typeface="+mn-lt"/>
                <a:cs typeface="Arial" charset="0"/>
              </a:rPr>
              <a:t>puesta en práctica de las observaciones</a:t>
            </a:r>
          </a:p>
          <a:p>
            <a:pPr algn="ctr">
              <a:defRPr/>
            </a:pPr>
            <a:r>
              <a:rPr lang="es-AR" altLang="es-ES" sz="1600" dirty="0">
                <a:solidFill>
                  <a:schemeClr val="bg1"/>
                </a:solidFill>
                <a:latin typeface="+mn-lt"/>
                <a:cs typeface="Arial" charset="0"/>
              </a:rPr>
              <a:t>formuladas</a:t>
            </a:r>
          </a:p>
        </p:txBody>
      </p:sp>
      <p:sp>
        <p:nvSpPr>
          <p:cNvPr id="12" name="11 Cheurón"/>
          <p:cNvSpPr/>
          <p:nvPr/>
        </p:nvSpPr>
        <p:spPr>
          <a:xfrm>
            <a:off x="2771800" y="2429452"/>
            <a:ext cx="792088" cy="2558752"/>
          </a:xfrm>
          <a:prstGeom prst="chevron">
            <a:avLst>
              <a:gd name="adj" fmla="val 7697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4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 animBg="1"/>
      <p:bldP spid="4" grpId="0" animBg="1"/>
      <p:bldP spid="5" grpId="0" animBg="1"/>
      <p:bldP spid="6" grpId="0" animBg="1"/>
      <p:bldP spid="1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1005</Words>
  <Application>Microsoft Office PowerPoint</Application>
  <PresentationFormat>Presentación en pantalla (4:3)</PresentationFormat>
  <Paragraphs>245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Hernan Paulo Santoro</dc:creator>
  <cp:lastModifiedBy>Sandra Guillermina Bergenfeld</cp:lastModifiedBy>
  <cp:revision>97</cp:revision>
  <dcterms:created xsi:type="dcterms:W3CDTF">2017-10-19T12:41:34Z</dcterms:created>
  <dcterms:modified xsi:type="dcterms:W3CDTF">2017-10-24T13:56:41Z</dcterms:modified>
</cp:coreProperties>
</file>